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36"/>
  </p:handoutMasterIdLst>
  <p:sldIdLst>
    <p:sldId id="256" r:id="rId2"/>
    <p:sldId id="262" r:id="rId3"/>
    <p:sldId id="263" r:id="rId4"/>
    <p:sldId id="257" r:id="rId5"/>
    <p:sldId id="288" r:id="rId6"/>
    <p:sldId id="289" r:id="rId7"/>
    <p:sldId id="259" r:id="rId8"/>
    <p:sldId id="264" r:id="rId9"/>
    <p:sldId id="265" r:id="rId10"/>
    <p:sldId id="268" r:id="rId11"/>
    <p:sldId id="269" r:id="rId12"/>
    <p:sldId id="266" r:id="rId13"/>
    <p:sldId id="283" r:id="rId14"/>
    <p:sldId id="267" r:id="rId15"/>
    <p:sldId id="270" r:id="rId16"/>
    <p:sldId id="272" r:id="rId17"/>
    <p:sldId id="271" r:id="rId18"/>
    <p:sldId id="273" r:id="rId19"/>
    <p:sldId id="274" r:id="rId20"/>
    <p:sldId id="275" r:id="rId21"/>
    <p:sldId id="276" r:id="rId22"/>
    <p:sldId id="277" r:id="rId23"/>
    <p:sldId id="282" r:id="rId24"/>
    <p:sldId id="281" r:id="rId25"/>
    <p:sldId id="290" r:id="rId26"/>
    <p:sldId id="291" r:id="rId27"/>
    <p:sldId id="292" r:id="rId28"/>
    <p:sldId id="293" r:id="rId29"/>
    <p:sldId id="261" r:id="rId30"/>
    <p:sldId id="287" r:id="rId31"/>
    <p:sldId id="260" r:id="rId32"/>
    <p:sldId id="284" r:id="rId33"/>
    <p:sldId id="285" r:id="rId34"/>
    <p:sldId id="286" r:id="rId35"/>
  </p:sldIdLst>
  <p:sldSz cx="9144000" cy="6858000" type="screen4x3"/>
  <p:notesSz cx="6858000" cy="9144000"/>
  <p:defaultText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00002F"/>
    <a:srgbClr val="9C8D5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6" d="100"/>
          <a:sy n="126" d="100"/>
        </p:scale>
        <p:origin x="-354"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6663"/>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8748E73-9982-9B45-974F-12EEC2946B21}" type="datetimeFigureOut">
              <a:rPr lang="en-US" smtClean="0"/>
              <a:t>8/22/2018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28A60EE-E913-354F-9C2F-D1B35C4E6EBF}" type="slidenum">
              <a:rPr lang="en-US" smtClean="0"/>
              <a:t>‹#›</a:t>
            </a:fld>
            <a:endParaRPr lang="en-US"/>
          </a:p>
        </p:txBody>
      </p:sp>
    </p:spTree>
    <p:extLst>
      <p:ext uri="{BB962C8B-B14F-4D97-AF65-F5344CB8AC3E}">
        <p14:creationId xmlns:p14="http://schemas.microsoft.com/office/powerpoint/2010/main" val="421440897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7314CD3-B2C3-D44E-AB73-D4BF4A678D51}" type="datetimeFigureOut">
              <a:rPr lang="en-US" smtClean="0"/>
              <a:t>8/22/2018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25AEED-60AD-1E4E-8ECF-2166D8FEEAF0}" type="slidenum">
              <a:rPr lang="en-US" smtClean="0"/>
              <a:t>‹#›</a:t>
            </a:fld>
            <a:endParaRPr lang="en-US"/>
          </a:p>
        </p:txBody>
      </p:sp>
    </p:spTree>
    <p:extLst>
      <p:ext uri="{BB962C8B-B14F-4D97-AF65-F5344CB8AC3E}">
        <p14:creationId xmlns:p14="http://schemas.microsoft.com/office/powerpoint/2010/main" val="1336767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314CD3-B2C3-D44E-AB73-D4BF4A678D51}" type="datetimeFigureOut">
              <a:rPr lang="en-US" smtClean="0"/>
              <a:t>8/22/2018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25AEED-60AD-1E4E-8ECF-2166D8FEEAF0}" type="slidenum">
              <a:rPr lang="en-US" smtClean="0"/>
              <a:t>‹#›</a:t>
            </a:fld>
            <a:endParaRPr lang="en-US"/>
          </a:p>
        </p:txBody>
      </p:sp>
    </p:spTree>
    <p:extLst>
      <p:ext uri="{BB962C8B-B14F-4D97-AF65-F5344CB8AC3E}">
        <p14:creationId xmlns:p14="http://schemas.microsoft.com/office/powerpoint/2010/main" val="796397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9"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314CD3-B2C3-D44E-AB73-D4BF4A678D51}" type="datetimeFigureOut">
              <a:rPr lang="en-US" smtClean="0"/>
              <a:t>8/22/2018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25AEED-60AD-1E4E-8ECF-2166D8FEEAF0}" type="slidenum">
              <a:rPr lang="en-US" smtClean="0"/>
              <a:t>‹#›</a:t>
            </a:fld>
            <a:endParaRPr lang="en-US"/>
          </a:p>
        </p:txBody>
      </p:sp>
    </p:spTree>
    <p:extLst>
      <p:ext uri="{BB962C8B-B14F-4D97-AF65-F5344CB8AC3E}">
        <p14:creationId xmlns:p14="http://schemas.microsoft.com/office/powerpoint/2010/main" val="1609484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314CD3-B2C3-D44E-AB73-D4BF4A678D51}" type="datetimeFigureOut">
              <a:rPr lang="en-US" smtClean="0"/>
              <a:t>8/22/2018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25AEED-60AD-1E4E-8ECF-2166D8FEEAF0}" type="slidenum">
              <a:rPr lang="en-US" smtClean="0"/>
              <a:t>‹#›</a:t>
            </a:fld>
            <a:endParaRPr lang="en-US"/>
          </a:p>
        </p:txBody>
      </p:sp>
    </p:spTree>
    <p:extLst>
      <p:ext uri="{BB962C8B-B14F-4D97-AF65-F5344CB8AC3E}">
        <p14:creationId xmlns:p14="http://schemas.microsoft.com/office/powerpoint/2010/main" val="3456283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314CD3-B2C3-D44E-AB73-D4BF4A678D51}" type="datetimeFigureOut">
              <a:rPr lang="en-US" smtClean="0"/>
              <a:t>8/22/2018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25AEED-60AD-1E4E-8ECF-2166D8FEEAF0}" type="slidenum">
              <a:rPr lang="en-US" smtClean="0"/>
              <a:t>‹#›</a:t>
            </a:fld>
            <a:endParaRPr lang="en-US"/>
          </a:p>
        </p:txBody>
      </p:sp>
    </p:spTree>
    <p:extLst>
      <p:ext uri="{BB962C8B-B14F-4D97-AF65-F5344CB8AC3E}">
        <p14:creationId xmlns:p14="http://schemas.microsoft.com/office/powerpoint/2010/main" val="2955505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1"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7314CD3-B2C3-D44E-AB73-D4BF4A678D51}" type="datetimeFigureOut">
              <a:rPr lang="en-US" smtClean="0"/>
              <a:t>8/22/2018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25AEED-60AD-1E4E-8ECF-2166D8FEEAF0}" type="slidenum">
              <a:rPr lang="en-US" smtClean="0"/>
              <a:t>‹#›</a:t>
            </a:fld>
            <a:endParaRPr lang="en-US"/>
          </a:p>
        </p:txBody>
      </p:sp>
    </p:spTree>
    <p:extLst>
      <p:ext uri="{BB962C8B-B14F-4D97-AF65-F5344CB8AC3E}">
        <p14:creationId xmlns:p14="http://schemas.microsoft.com/office/powerpoint/2010/main" val="3572963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7314CD3-B2C3-D44E-AB73-D4BF4A678D51}" type="datetimeFigureOut">
              <a:rPr lang="en-US" smtClean="0"/>
              <a:t>8/22/2018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25AEED-60AD-1E4E-8ECF-2166D8FEEAF0}" type="slidenum">
              <a:rPr lang="en-US" smtClean="0"/>
              <a:t>‹#›</a:t>
            </a:fld>
            <a:endParaRPr lang="en-US"/>
          </a:p>
        </p:txBody>
      </p:sp>
    </p:spTree>
    <p:extLst>
      <p:ext uri="{BB962C8B-B14F-4D97-AF65-F5344CB8AC3E}">
        <p14:creationId xmlns:p14="http://schemas.microsoft.com/office/powerpoint/2010/main" val="2429421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7314CD3-B2C3-D44E-AB73-D4BF4A678D51}" type="datetimeFigureOut">
              <a:rPr lang="en-US" smtClean="0"/>
              <a:t>8/22/2018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25AEED-60AD-1E4E-8ECF-2166D8FEEAF0}" type="slidenum">
              <a:rPr lang="en-US" smtClean="0"/>
              <a:t>‹#›</a:t>
            </a:fld>
            <a:endParaRPr lang="en-US"/>
          </a:p>
        </p:txBody>
      </p:sp>
    </p:spTree>
    <p:extLst>
      <p:ext uri="{BB962C8B-B14F-4D97-AF65-F5344CB8AC3E}">
        <p14:creationId xmlns:p14="http://schemas.microsoft.com/office/powerpoint/2010/main" val="4136777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314CD3-B2C3-D44E-AB73-D4BF4A678D51}" type="datetimeFigureOut">
              <a:rPr lang="en-US" smtClean="0"/>
              <a:t>8/22/2018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25AEED-60AD-1E4E-8ECF-2166D8FEEAF0}" type="slidenum">
              <a:rPr lang="en-US" smtClean="0"/>
              <a:t>‹#›</a:t>
            </a:fld>
            <a:endParaRPr lang="en-US"/>
          </a:p>
        </p:txBody>
      </p:sp>
    </p:spTree>
    <p:extLst>
      <p:ext uri="{BB962C8B-B14F-4D97-AF65-F5344CB8AC3E}">
        <p14:creationId xmlns:p14="http://schemas.microsoft.com/office/powerpoint/2010/main" val="3727617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314CD3-B2C3-D44E-AB73-D4BF4A678D51}" type="datetimeFigureOut">
              <a:rPr lang="en-US" smtClean="0"/>
              <a:t>8/22/2018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25AEED-60AD-1E4E-8ECF-2166D8FEEAF0}" type="slidenum">
              <a:rPr lang="en-US" smtClean="0"/>
              <a:t>‹#›</a:t>
            </a:fld>
            <a:endParaRPr lang="en-US"/>
          </a:p>
        </p:txBody>
      </p:sp>
    </p:spTree>
    <p:extLst>
      <p:ext uri="{BB962C8B-B14F-4D97-AF65-F5344CB8AC3E}">
        <p14:creationId xmlns:p14="http://schemas.microsoft.com/office/powerpoint/2010/main" val="2098451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314CD3-B2C3-D44E-AB73-D4BF4A678D51}" type="datetimeFigureOut">
              <a:rPr lang="en-US" smtClean="0"/>
              <a:t>8/22/2018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25AEED-60AD-1E4E-8ECF-2166D8FEEAF0}" type="slidenum">
              <a:rPr lang="en-US" smtClean="0"/>
              <a:t>‹#›</a:t>
            </a:fld>
            <a:endParaRPr lang="en-US"/>
          </a:p>
        </p:txBody>
      </p:sp>
    </p:spTree>
    <p:extLst>
      <p:ext uri="{BB962C8B-B14F-4D97-AF65-F5344CB8AC3E}">
        <p14:creationId xmlns:p14="http://schemas.microsoft.com/office/powerpoint/2010/main" val="1162016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9" tIns="45714" rIns="91429" bIns="4571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29" tIns="45714" rIns="91429" bIns="457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29" tIns="45714" rIns="91429" bIns="45714" rtlCol="0" anchor="ctr"/>
          <a:lstStyle>
            <a:lvl1pPr algn="l">
              <a:defRPr sz="1200">
                <a:solidFill>
                  <a:schemeClr val="tx1">
                    <a:tint val="75000"/>
                  </a:schemeClr>
                </a:solidFill>
              </a:defRPr>
            </a:lvl1pPr>
          </a:lstStyle>
          <a:p>
            <a:fld id="{B7314CD3-B2C3-D44E-AB73-D4BF4A678D51}" type="datetimeFigureOut">
              <a:rPr lang="en-US" smtClean="0"/>
              <a:t>8/22/2018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9" tIns="45714" rIns="91429" bIns="4571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29" tIns="45714" rIns="91429" bIns="45714" rtlCol="0" anchor="ctr"/>
          <a:lstStyle>
            <a:lvl1pPr algn="r">
              <a:defRPr sz="1200">
                <a:solidFill>
                  <a:schemeClr val="tx1">
                    <a:tint val="75000"/>
                  </a:schemeClr>
                </a:solidFill>
              </a:defRPr>
            </a:lvl1pPr>
          </a:lstStyle>
          <a:p>
            <a:fld id="{2525AEED-60AD-1E4E-8ECF-2166D8FEEAF0}" type="slidenum">
              <a:rPr lang="en-US" smtClean="0"/>
              <a:t>‹#›</a:t>
            </a:fld>
            <a:endParaRPr lang="en-US"/>
          </a:p>
        </p:txBody>
      </p:sp>
    </p:spTree>
    <p:extLst>
      <p:ext uri="{BB962C8B-B14F-4D97-AF65-F5344CB8AC3E}">
        <p14:creationId xmlns:p14="http://schemas.microsoft.com/office/powerpoint/2010/main" val="281463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146" rtl="0" eaLnBrk="1" latinLnBrk="0" hangingPunct="1">
        <a:spcBef>
          <a:spcPct val="0"/>
        </a:spcBef>
        <a:buNone/>
        <a:defRPr sz="4400" kern="1200">
          <a:solidFill>
            <a:schemeClr val="tx1"/>
          </a:solidFill>
          <a:latin typeface="+mj-lt"/>
          <a:ea typeface="+mj-ea"/>
          <a:cs typeface="+mj-cs"/>
        </a:defRPr>
      </a:lvl1pPr>
    </p:titleStyle>
    <p:bodyStyle>
      <a:lvl1pPr marL="342860" indent="-342860" algn="l" defTabSz="457146" rtl="0" eaLnBrk="1" latinLnBrk="0" hangingPunct="1">
        <a:spcBef>
          <a:spcPct val="20000"/>
        </a:spcBef>
        <a:buFont typeface="Arial"/>
        <a:buChar char="•"/>
        <a:defRPr sz="3200" kern="1200">
          <a:solidFill>
            <a:schemeClr val="tx1"/>
          </a:solidFill>
          <a:latin typeface="+mn-lt"/>
          <a:ea typeface="+mn-ea"/>
          <a:cs typeface="+mn-cs"/>
        </a:defRPr>
      </a:lvl1pPr>
      <a:lvl2pPr marL="742863" indent="-285717" algn="l" defTabSz="457146" rtl="0" eaLnBrk="1" latinLnBrk="0" hangingPunct="1">
        <a:spcBef>
          <a:spcPct val="20000"/>
        </a:spcBef>
        <a:buFont typeface="Arial"/>
        <a:buChar char="–"/>
        <a:defRPr sz="2800" kern="1200">
          <a:solidFill>
            <a:schemeClr val="tx1"/>
          </a:solidFill>
          <a:latin typeface="+mn-lt"/>
          <a:ea typeface="+mn-ea"/>
          <a:cs typeface="+mn-cs"/>
        </a:defRPr>
      </a:lvl2pPr>
      <a:lvl3pPr marL="1142867" indent="-228573" algn="l" defTabSz="457146" rtl="0" eaLnBrk="1" latinLnBrk="0" hangingPunct="1">
        <a:spcBef>
          <a:spcPct val="20000"/>
        </a:spcBef>
        <a:buFont typeface="Arial"/>
        <a:buChar char="•"/>
        <a:defRPr sz="2400" kern="1200">
          <a:solidFill>
            <a:schemeClr val="tx1"/>
          </a:solidFill>
          <a:latin typeface="+mn-lt"/>
          <a:ea typeface="+mn-ea"/>
          <a:cs typeface="+mn-cs"/>
        </a:defRPr>
      </a:lvl3pPr>
      <a:lvl4pPr marL="1600013" indent="-228573" algn="l" defTabSz="457146" rtl="0" eaLnBrk="1" latinLnBrk="0" hangingPunct="1">
        <a:spcBef>
          <a:spcPct val="20000"/>
        </a:spcBef>
        <a:buFont typeface="Arial"/>
        <a:buChar char="–"/>
        <a:defRPr sz="2000" kern="1200">
          <a:solidFill>
            <a:schemeClr val="tx1"/>
          </a:solidFill>
          <a:latin typeface="+mn-lt"/>
          <a:ea typeface="+mn-ea"/>
          <a:cs typeface="+mn-cs"/>
        </a:defRPr>
      </a:lvl4pPr>
      <a:lvl5pPr marL="2057159" indent="-228573" algn="l" defTabSz="457146" rtl="0" eaLnBrk="1" latinLnBrk="0" hangingPunct="1">
        <a:spcBef>
          <a:spcPct val="20000"/>
        </a:spcBef>
        <a:buFont typeface="Arial"/>
        <a:buChar char="»"/>
        <a:defRPr sz="2000" kern="1200">
          <a:solidFill>
            <a:schemeClr val="tx1"/>
          </a:solidFill>
          <a:latin typeface="+mn-lt"/>
          <a:ea typeface="+mn-ea"/>
          <a:cs typeface="+mn-cs"/>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mailto:gsgpresident@uakron.edu" TargetMode="External"/><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s://www.uakron.edu/parking/" TargetMode="External"/><Relationship Id="rId2" Type="http://schemas.openxmlformats.org/officeDocument/2006/relationships/image" Target="../media/image3.jpg"/><Relationship Id="rId1" Type="http://schemas.openxmlformats.org/officeDocument/2006/relationships/slideLayout" Target="../slideLayouts/slideLayout5.xml"/><Relationship Id="rId4" Type="http://schemas.openxmlformats.org/officeDocument/2006/relationships/image" Target="../media/image6.jpg"/></Relationships>
</file>

<file path=ppt/slides/_rels/slide15.xml.rels><?xml version="1.0" encoding="UTF-8" standalone="yes"?>
<Relationships xmlns="http://schemas.openxmlformats.org/package/2006/relationships"><Relationship Id="rId3" Type="http://schemas.openxmlformats.org/officeDocument/2006/relationships/hyperlink" Target="https://www.uakron.edu/parking/" TargetMode="External"/><Relationship Id="rId2" Type="http://schemas.openxmlformats.org/officeDocument/2006/relationships/image" Target="../media/image3.jpg"/><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hyperlink" Target="https://www.uakron.edu/parking/" TargetMode="External"/><Relationship Id="rId2" Type="http://schemas.openxmlformats.org/officeDocument/2006/relationships/image" Target="../media/image3.jpg"/><Relationship Id="rId1" Type="http://schemas.openxmlformats.org/officeDocument/2006/relationships/slideLayout" Target="../slideLayouts/slideLayout5.xml"/><Relationship Id="rId4" Type="http://schemas.openxmlformats.org/officeDocument/2006/relationships/image" Target="../media/image8.jpg"/></Relationships>
</file>

<file path=ppt/slides/_rels/slide17.xml.rels><?xml version="1.0" encoding="UTF-8" standalone="yes"?>
<Relationships xmlns="http://schemas.openxmlformats.org/package/2006/relationships"><Relationship Id="rId3" Type="http://schemas.openxmlformats.org/officeDocument/2006/relationships/hyperlink" Target="https://www.uakron.edu/parking/" TargetMode="External"/><Relationship Id="rId2" Type="http://schemas.openxmlformats.org/officeDocument/2006/relationships/image" Target="../media/image3.jp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hyperlink" Target="https://www.uakron.edu/parking/" TargetMode="External"/><Relationship Id="rId2" Type="http://schemas.openxmlformats.org/officeDocument/2006/relationships/image" Target="../media/image3.jpg"/><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hyperlink" Target="https://www.uakron.edu/parking/" TargetMode="External"/><Relationship Id="rId2" Type="http://schemas.openxmlformats.org/officeDocument/2006/relationships/image" Target="../media/image3.jpg"/><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hyperlink" Target="https://uakron.edu/rec/"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uakron.edu/parking/" TargetMode="External"/><Relationship Id="rId2" Type="http://schemas.openxmlformats.org/officeDocument/2006/relationships/image" Target="../media/image3.jpg"/><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hyperlink" Target="https://www.uakron.edu/parking/" TargetMode="External"/><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hyperlink" Target="https://www.uakron.edu/parking/" TargetMode="External"/><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s://www.uakron.edu/parking/" TargetMode="External"/><Relationship Id="rId2" Type="http://schemas.openxmlformats.org/officeDocument/2006/relationships/image" Target="../media/image3.jpg"/><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hyperlink" Target="https://www.uakron.edu/parking/" TargetMode="External"/><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hyperlink" Target="mailto:mchenry@uakron.edu" TargetMode="External"/><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hyperlink" Target="https://www.uakron.edu/controller/payroll.dot" TargetMode="External"/><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mailto:gradsch@uakron.edu" TargetMode="External"/><Relationship Id="rId2" Type="http://schemas.openxmlformats.org/officeDocument/2006/relationships/image" Target="../media/image3.jpg"/><Relationship Id="rId1" Type="http://schemas.openxmlformats.org/officeDocument/2006/relationships/slideLayout" Target="../slideLayouts/slideLayout5.xm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UCM-1016-32800_GeneralP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2453825" y="2129663"/>
            <a:ext cx="6004373" cy="1700375"/>
          </a:xfrm>
        </p:spPr>
        <p:txBody>
          <a:bodyPr anchor="t">
            <a:normAutofit/>
          </a:bodyPr>
          <a:lstStyle/>
          <a:p>
            <a:pPr algn="l"/>
            <a:r>
              <a:rPr lang="en-US" sz="4200" b="1" dirty="0" smtClean="0">
                <a:solidFill>
                  <a:srgbClr val="9C8D5A"/>
                </a:solidFill>
                <a:latin typeface="Georgia"/>
                <a:cs typeface="Georgia"/>
              </a:rPr>
              <a:t>New GA Orientation</a:t>
            </a:r>
            <a:br>
              <a:rPr lang="en-US" sz="4200" b="1" dirty="0" smtClean="0">
                <a:solidFill>
                  <a:srgbClr val="9C8D5A"/>
                </a:solidFill>
                <a:latin typeface="Georgia"/>
                <a:cs typeface="Georgia"/>
              </a:rPr>
            </a:br>
            <a:r>
              <a:rPr lang="en-US" sz="2600" dirty="0" smtClean="0">
                <a:solidFill>
                  <a:schemeClr val="bg1"/>
                </a:solidFill>
                <a:latin typeface="Georgia"/>
                <a:cs typeface="Georgia"/>
              </a:rPr>
              <a:t>August 22, 2018           (Part I)</a:t>
            </a:r>
            <a:endParaRPr lang="en-US" sz="2600" dirty="0">
              <a:solidFill>
                <a:schemeClr val="bg1"/>
              </a:solidFill>
              <a:latin typeface="Georgia"/>
              <a:cs typeface="Georgia"/>
            </a:endParaRPr>
          </a:p>
        </p:txBody>
      </p:sp>
      <p:sp>
        <p:nvSpPr>
          <p:cNvPr id="3" name="Subtitle 2"/>
          <p:cNvSpPr>
            <a:spLocks noGrp="1"/>
          </p:cNvSpPr>
          <p:nvPr>
            <p:ph type="subTitle" idx="1"/>
          </p:nvPr>
        </p:nvSpPr>
        <p:spPr>
          <a:xfrm>
            <a:off x="2453825" y="1022377"/>
            <a:ext cx="6560966" cy="1732661"/>
          </a:xfrm>
        </p:spPr>
        <p:txBody>
          <a:bodyPr>
            <a:normAutofit/>
          </a:bodyPr>
          <a:lstStyle/>
          <a:p>
            <a:pPr algn="l">
              <a:spcBef>
                <a:spcPts val="0"/>
              </a:spcBef>
            </a:pPr>
            <a:r>
              <a:rPr lang="en-US" sz="1600" dirty="0" smtClean="0">
                <a:solidFill>
                  <a:srgbClr val="9C8D5A"/>
                </a:solidFill>
                <a:latin typeface="Verdana"/>
                <a:cs typeface="Verdana"/>
              </a:rPr>
              <a:t>Marnie Saunders, PhD</a:t>
            </a:r>
          </a:p>
          <a:p>
            <a:pPr algn="l">
              <a:spcBef>
                <a:spcPts val="0"/>
              </a:spcBef>
            </a:pPr>
            <a:r>
              <a:rPr lang="en-US" sz="1600" dirty="0" smtClean="0">
                <a:solidFill>
                  <a:srgbClr val="9C8D5A"/>
                </a:solidFill>
                <a:latin typeface="Verdana"/>
                <a:cs typeface="Verdana"/>
              </a:rPr>
              <a:t>Associate Dean, The Graduate School</a:t>
            </a:r>
          </a:p>
          <a:p>
            <a:pPr algn="l">
              <a:spcBef>
                <a:spcPts val="0"/>
              </a:spcBef>
            </a:pPr>
            <a:r>
              <a:rPr lang="en-US" sz="1600" dirty="0" smtClean="0">
                <a:solidFill>
                  <a:srgbClr val="9C8D5A"/>
                </a:solidFill>
                <a:latin typeface="Verdana"/>
                <a:cs typeface="Verdana"/>
              </a:rPr>
              <a:t>Associate Professor, Department of Biomedical Engineering</a:t>
            </a:r>
            <a:endParaRPr lang="en-US" sz="1600" dirty="0">
              <a:solidFill>
                <a:srgbClr val="9C8D5A"/>
              </a:solidFill>
              <a:latin typeface="Verdana"/>
              <a:cs typeface="Verdana"/>
            </a:endParaRPr>
          </a:p>
        </p:txBody>
      </p:sp>
      <p:sp>
        <p:nvSpPr>
          <p:cNvPr id="5" name="Subtitle 2"/>
          <p:cNvSpPr txBox="1">
            <a:spLocks/>
          </p:cNvSpPr>
          <p:nvPr/>
        </p:nvSpPr>
        <p:spPr>
          <a:xfrm>
            <a:off x="2453825" y="4111790"/>
            <a:ext cx="6560966" cy="1732661"/>
          </a:xfrm>
          <a:prstGeom prst="rect">
            <a:avLst/>
          </a:prstGeom>
        </p:spPr>
        <p:txBody>
          <a:bodyPr vert="horz" lIns="91429" tIns="45714" rIns="91429" bIns="45714" rtlCol="0">
            <a:normAutofit/>
          </a:bodyPr>
          <a:lstStyle>
            <a:lvl1pPr marL="0" indent="0" algn="ctr" defTabSz="457146"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146" indent="0" algn="ctr" defTabSz="457146"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293" indent="0" algn="ctr" defTabSz="457146"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440" indent="0" algn="ctr" defTabSz="457146"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586" indent="0" algn="ctr" defTabSz="457146"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5733" indent="0" algn="ctr" defTabSz="457146"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2879" indent="0" algn="ctr" defTabSz="457146"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026" indent="0" algn="ctr" defTabSz="457146"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172" indent="0" algn="ctr" defTabSz="457146"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US" sz="1600" dirty="0" smtClean="0">
                <a:solidFill>
                  <a:srgbClr val="9C8D5A"/>
                </a:solidFill>
                <a:latin typeface="Verdana"/>
                <a:cs typeface="Verdana"/>
              </a:rPr>
              <a:t>Thanks to </a:t>
            </a:r>
          </a:p>
          <a:p>
            <a:pPr algn="l">
              <a:spcBef>
                <a:spcPts val="0"/>
              </a:spcBef>
            </a:pPr>
            <a:r>
              <a:rPr lang="en-US" sz="1600" dirty="0" smtClean="0">
                <a:solidFill>
                  <a:srgbClr val="9C8D5A"/>
                </a:solidFill>
                <a:latin typeface="Verdana"/>
                <a:cs typeface="Verdana"/>
              </a:rPr>
              <a:t>Michelle Byrne, MA and Institute for Teaching and Learning (ITL) for co-sponsoring this event</a:t>
            </a:r>
            <a:endParaRPr lang="en-US" sz="1600" dirty="0">
              <a:solidFill>
                <a:srgbClr val="9C8D5A"/>
              </a:solidFill>
              <a:latin typeface="Verdana"/>
              <a:cs typeface="Verdana"/>
            </a:endParaRPr>
          </a:p>
        </p:txBody>
      </p:sp>
    </p:spTree>
    <p:extLst>
      <p:ext uri="{BB962C8B-B14F-4D97-AF65-F5344CB8AC3E}">
        <p14:creationId xmlns:p14="http://schemas.microsoft.com/office/powerpoint/2010/main" val="27230871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CM-1016-32800_GeneralPP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361671" y="939799"/>
            <a:ext cx="8229600" cy="762001"/>
          </a:xfrm>
        </p:spPr>
        <p:txBody>
          <a:bodyPr anchor="b">
            <a:normAutofit/>
          </a:bodyPr>
          <a:lstStyle/>
          <a:p>
            <a:pPr algn="l"/>
            <a:r>
              <a:rPr lang="en-US" sz="3200" b="1" dirty="0" smtClean="0">
                <a:solidFill>
                  <a:srgbClr val="00002F"/>
                </a:solidFill>
                <a:latin typeface="Georgia"/>
                <a:cs typeface="Georgia"/>
              </a:rPr>
              <a:t>About The University of Akron</a:t>
            </a:r>
            <a:endParaRPr lang="en-US" sz="3200" b="1" dirty="0">
              <a:solidFill>
                <a:srgbClr val="00002F"/>
              </a:solidFill>
              <a:latin typeface="Georgia"/>
              <a:cs typeface="Georgia"/>
            </a:endParaRPr>
          </a:p>
        </p:txBody>
      </p:sp>
      <p:sp>
        <p:nvSpPr>
          <p:cNvPr id="3" name="Text Placeholder 2"/>
          <p:cNvSpPr>
            <a:spLocks noGrp="1"/>
          </p:cNvSpPr>
          <p:nvPr>
            <p:ph type="body" idx="1"/>
          </p:nvPr>
        </p:nvSpPr>
        <p:spPr>
          <a:xfrm>
            <a:off x="973599" y="6136124"/>
            <a:ext cx="6813272" cy="516466"/>
          </a:xfrm>
        </p:spPr>
        <p:txBody>
          <a:bodyPr anchor="b">
            <a:noAutofit/>
          </a:bodyPr>
          <a:lstStyle/>
          <a:p>
            <a:pPr algn="ctr"/>
            <a:r>
              <a:rPr lang="en-US" sz="3200" dirty="0">
                <a:latin typeface="Georgia" panose="02040502050405020303" pitchFamily="18" charset="0"/>
              </a:rPr>
              <a:t>Faculty</a:t>
            </a:r>
          </a:p>
          <a:p>
            <a:pPr algn="ctr"/>
            <a:r>
              <a:rPr lang="en-US" sz="3200" dirty="0">
                <a:latin typeface="Georgia" panose="02040502050405020303" pitchFamily="18" charset="0"/>
              </a:rPr>
              <a:t>431 Full Time Graduate </a:t>
            </a:r>
            <a:r>
              <a:rPr lang="en-US" sz="3200" dirty="0" smtClean="0">
                <a:latin typeface="Georgia" panose="02040502050405020303" pitchFamily="18" charset="0"/>
              </a:rPr>
              <a:t>Faculty</a:t>
            </a:r>
          </a:p>
          <a:p>
            <a:pPr algn="ctr"/>
            <a:endParaRPr lang="en-US" sz="3200" dirty="0">
              <a:latin typeface="Georgia" panose="02040502050405020303" pitchFamily="18" charset="0"/>
            </a:endParaRPr>
          </a:p>
          <a:p>
            <a:pPr algn="ctr"/>
            <a:r>
              <a:rPr lang="en-US" sz="3200" dirty="0" smtClean="0">
                <a:latin typeface="Georgia" panose="02040502050405020303" pitchFamily="18" charset="0"/>
              </a:rPr>
              <a:t>Programs</a:t>
            </a:r>
            <a:endParaRPr lang="en-US" sz="3200" dirty="0">
              <a:latin typeface="Georgia" panose="02040502050405020303" pitchFamily="18" charset="0"/>
            </a:endParaRPr>
          </a:p>
          <a:p>
            <a:pPr algn="ctr"/>
            <a:r>
              <a:rPr lang="en-US" sz="3200" dirty="0">
                <a:latin typeface="Georgia" panose="02040502050405020303" pitchFamily="18" charset="0"/>
              </a:rPr>
              <a:t>20 PhD, 73 MS and 4 JD offerings in 6 colleges and the Law School</a:t>
            </a:r>
          </a:p>
          <a:p>
            <a:endParaRPr lang="en-US" sz="3200" dirty="0"/>
          </a:p>
        </p:txBody>
      </p:sp>
    </p:spTree>
    <p:extLst>
      <p:ext uri="{BB962C8B-B14F-4D97-AF65-F5344CB8AC3E}">
        <p14:creationId xmlns:p14="http://schemas.microsoft.com/office/powerpoint/2010/main" val="12827212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CM-1016-32800_GeneralPP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939799"/>
            <a:ext cx="8229600" cy="762001"/>
          </a:xfrm>
        </p:spPr>
        <p:txBody>
          <a:bodyPr anchor="b">
            <a:normAutofit/>
          </a:bodyPr>
          <a:lstStyle/>
          <a:p>
            <a:pPr algn="l"/>
            <a:r>
              <a:rPr lang="en-US" sz="3200" b="1" dirty="0" smtClean="0">
                <a:solidFill>
                  <a:srgbClr val="00002F"/>
                </a:solidFill>
                <a:latin typeface="Georgia"/>
                <a:cs typeface="Georgia"/>
              </a:rPr>
              <a:t>About The University of Akron</a:t>
            </a:r>
            <a:endParaRPr lang="en-US" sz="3200" b="1" dirty="0">
              <a:solidFill>
                <a:srgbClr val="00002F"/>
              </a:solidFill>
              <a:latin typeface="Georgia"/>
              <a:cs typeface="Georgia"/>
            </a:endParaRPr>
          </a:p>
        </p:txBody>
      </p:sp>
      <p:sp>
        <p:nvSpPr>
          <p:cNvPr id="3" name="Text Placeholder 2"/>
          <p:cNvSpPr>
            <a:spLocks noGrp="1"/>
          </p:cNvSpPr>
          <p:nvPr>
            <p:ph type="body" idx="1"/>
          </p:nvPr>
        </p:nvSpPr>
        <p:spPr>
          <a:xfrm>
            <a:off x="32302" y="5811814"/>
            <a:ext cx="9079396" cy="516466"/>
          </a:xfrm>
        </p:spPr>
        <p:txBody>
          <a:bodyPr anchor="b">
            <a:noAutofit/>
          </a:bodyPr>
          <a:lstStyle/>
          <a:p>
            <a:pPr algn="ctr"/>
            <a:r>
              <a:rPr lang="en-US" dirty="0" smtClean="0">
                <a:latin typeface="Georgia" panose="02040502050405020303" pitchFamily="18" charset="0"/>
              </a:rPr>
              <a:t>Graduate Opportunities in Colleges:</a:t>
            </a:r>
          </a:p>
          <a:p>
            <a:pPr algn="ctr"/>
            <a:endParaRPr lang="en-US" sz="800" dirty="0" smtClean="0">
              <a:latin typeface="Georgia" panose="02040502050405020303" pitchFamily="18" charset="0"/>
            </a:endParaRPr>
          </a:p>
          <a:p>
            <a:pPr algn="ctr"/>
            <a:r>
              <a:rPr lang="en-US" dirty="0" smtClean="0">
                <a:latin typeface="Georgia" panose="02040502050405020303" pitchFamily="18" charset="0"/>
              </a:rPr>
              <a:t>College of Arts &amp; Sciences</a:t>
            </a:r>
          </a:p>
          <a:p>
            <a:pPr algn="ctr"/>
            <a:r>
              <a:rPr lang="en-US" dirty="0" smtClean="0">
                <a:latin typeface="Georgia" panose="02040502050405020303" pitchFamily="18" charset="0"/>
              </a:rPr>
              <a:t>College of Business</a:t>
            </a:r>
          </a:p>
          <a:p>
            <a:pPr algn="ctr"/>
            <a:r>
              <a:rPr lang="en-US" dirty="0" smtClean="0">
                <a:latin typeface="Georgia" panose="02040502050405020303" pitchFamily="18" charset="0"/>
              </a:rPr>
              <a:t>College of Education</a:t>
            </a:r>
          </a:p>
          <a:p>
            <a:pPr algn="ctr"/>
            <a:r>
              <a:rPr lang="en-US" dirty="0" smtClean="0">
                <a:latin typeface="Georgia" panose="02040502050405020303" pitchFamily="18" charset="0"/>
              </a:rPr>
              <a:t>College of Engineering</a:t>
            </a:r>
          </a:p>
          <a:p>
            <a:pPr algn="ctr"/>
            <a:r>
              <a:rPr lang="en-US" dirty="0" smtClean="0">
                <a:latin typeface="Georgia" panose="02040502050405020303" pitchFamily="18" charset="0"/>
              </a:rPr>
              <a:t>College of Health Professions</a:t>
            </a:r>
          </a:p>
          <a:p>
            <a:pPr algn="ctr"/>
            <a:r>
              <a:rPr lang="en-US" dirty="0" smtClean="0">
                <a:latin typeface="Georgia" panose="02040502050405020303" pitchFamily="18" charset="0"/>
              </a:rPr>
              <a:t>College of Polymer Science and Polymer Engineering</a:t>
            </a:r>
          </a:p>
          <a:p>
            <a:pPr algn="ctr"/>
            <a:r>
              <a:rPr lang="en-US" dirty="0" smtClean="0">
                <a:latin typeface="Georgia" panose="02040502050405020303" pitchFamily="18" charset="0"/>
              </a:rPr>
              <a:t>Law School</a:t>
            </a:r>
            <a:endParaRPr lang="en-US" dirty="0">
              <a:latin typeface="Georgia" panose="02040502050405020303" pitchFamily="18" charset="0"/>
            </a:endParaRPr>
          </a:p>
          <a:p>
            <a:endParaRPr lang="en-US" sz="3200" dirty="0"/>
          </a:p>
        </p:txBody>
      </p:sp>
    </p:spTree>
    <p:extLst>
      <p:ext uri="{BB962C8B-B14F-4D97-AF65-F5344CB8AC3E}">
        <p14:creationId xmlns:p14="http://schemas.microsoft.com/office/powerpoint/2010/main" val="8543017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CM-1016-32800_GeneralPP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939799"/>
            <a:ext cx="8229600" cy="762001"/>
          </a:xfrm>
        </p:spPr>
        <p:txBody>
          <a:bodyPr anchor="b">
            <a:normAutofit/>
          </a:bodyPr>
          <a:lstStyle/>
          <a:p>
            <a:pPr algn="l"/>
            <a:r>
              <a:rPr lang="en-US" sz="3200" b="1" dirty="0" smtClean="0">
                <a:solidFill>
                  <a:srgbClr val="00002F"/>
                </a:solidFill>
                <a:latin typeface="Georgia"/>
                <a:cs typeface="Georgia"/>
              </a:rPr>
              <a:t>Graduate Student Government</a:t>
            </a:r>
            <a:endParaRPr lang="en-US" sz="3200" b="1" dirty="0">
              <a:solidFill>
                <a:srgbClr val="00002F"/>
              </a:solidFill>
              <a:latin typeface="Georgia"/>
              <a:cs typeface="Georgia"/>
            </a:endParaRPr>
          </a:p>
        </p:txBody>
      </p:sp>
      <p:sp>
        <p:nvSpPr>
          <p:cNvPr id="3" name="Text Placeholder 2"/>
          <p:cNvSpPr>
            <a:spLocks noGrp="1"/>
          </p:cNvSpPr>
          <p:nvPr>
            <p:ph type="body" idx="1"/>
          </p:nvPr>
        </p:nvSpPr>
        <p:spPr>
          <a:xfrm>
            <a:off x="564045" y="6206987"/>
            <a:ext cx="8015909" cy="774921"/>
          </a:xfrm>
        </p:spPr>
        <p:txBody>
          <a:bodyPr anchor="b">
            <a:noAutofit/>
          </a:bodyPr>
          <a:lstStyle/>
          <a:p>
            <a:pPr algn="just"/>
            <a:r>
              <a:rPr lang="en-US" sz="1800" dirty="0">
                <a:latin typeface="Georgia" panose="02040502050405020303" pitchFamily="18" charset="0"/>
              </a:rPr>
              <a:t>Mission</a:t>
            </a:r>
          </a:p>
          <a:p>
            <a:pPr algn="just"/>
            <a:r>
              <a:rPr lang="en-US" sz="1800" dirty="0">
                <a:latin typeface="Georgia" panose="02040502050405020303" pitchFamily="18" charset="0"/>
              </a:rPr>
              <a:t>The Graduate Student Government of The University of Akron, hereby set forth to structure an effective representative graduate student government in the interests of all substantive matters pertaining to the general welfare of The University of Akron graduate students, with the intention of providing advocacy in the formulation and application of University and community policies, and with the ambition of enhancing the quality of life for all graduate students, hereby institute </a:t>
            </a:r>
            <a:r>
              <a:rPr lang="en-US" sz="1800" dirty="0" smtClean="0">
                <a:latin typeface="Georgia" panose="02040502050405020303" pitchFamily="18" charset="0"/>
              </a:rPr>
              <a:t>Graduate Student Government at The University of Akron</a:t>
            </a:r>
          </a:p>
          <a:p>
            <a:pPr algn="ctr"/>
            <a:endParaRPr lang="en-US" sz="800" dirty="0" smtClean="0">
              <a:latin typeface="Georgia" panose="02040502050405020303" pitchFamily="18" charset="0"/>
            </a:endParaRPr>
          </a:p>
          <a:p>
            <a:pPr algn="ctr"/>
            <a:r>
              <a:rPr lang="en-US" sz="1800" dirty="0" smtClean="0">
                <a:latin typeface="Georgia" panose="02040502050405020303" pitchFamily="18" charset="0"/>
              </a:rPr>
              <a:t>Graduate </a:t>
            </a:r>
            <a:r>
              <a:rPr lang="en-US" sz="1800" dirty="0">
                <a:latin typeface="Georgia" panose="02040502050405020303" pitchFamily="18" charset="0"/>
              </a:rPr>
              <a:t>Student </a:t>
            </a:r>
            <a:r>
              <a:rPr lang="en-US" sz="1800" dirty="0" smtClean="0">
                <a:latin typeface="Georgia" panose="02040502050405020303" pitchFamily="18" charset="0"/>
              </a:rPr>
              <a:t>Government</a:t>
            </a:r>
            <a:r>
              <a:rPr lang="en-US" sz="1800" dirty="0">
                <a:latin typeface="Georgia" panose="02040502050405020303" pitchFamily="18" charset="0"/>
              </a:rPr>
              <a:t/>
            </a:r>
            <a:br>
              <a:rPr lang="en-US" sz="1800" dirty="0">
                <a:latin typeface="Georgia" panose="02040502050405020303" pitchFamily="18" charset="0"/>
              </a:rPr>
            </a:br>
            <a:r>
              <a:rPr lang="en-US" sz="1800" dirty="0">
                <a:latin typeface="Georgia" panose="02040502050405020303" pitchFamily="18" charset="0"/>
              </a:rPr>
              <a:t>Student Union - Room 307C</a:t>
            </a:r>
            <a:br>
              <a:rPr lang="en-US" sz="1800" dirty="0">
                <a:latin typeface="Georgia" panose="02040502050405020303" pitchFamily="18" charset="0"/>
              </a:rPr>
            </a:br>
            <a:r>
              <a:rPr lang="en-US" sz="1800" dirty="0">
                <a:latin typeface="Georgia" panose="02040502050405020303" pitchFamily="18" charset="0"/>
              </a:rPr>
              <a:t>330-972-7002</a:t>
            </a:r>
            <a:br>
              <a:rPr lang="en-US" sz="1800" dirty="0">
                <a:latin typeface="Georgia" panose="02040502050405020303" pitchFamily="18" charset="0"/>
              </a:rPr>
            </a:br>
            <a:r>
              <a:rPr lang="en-US" sz="1800" dirty="0">
                <a:latin typeface="Georgia" panose="02040502050405020303" pitchFamily="18" charset="0"/>
              </a:rPr>
              <a:t>Akron, OH 44325-4601</a:t>
            </a:r>
          </a:p>
          <a:p>
            <a:pPr algn="ctr"/>
            <a:r>
              <a:rPr lang="en-US" sz="1800" dirty="0">
                <a:latin typeface="Georgia" panose="02040502050405020303" pitchFamily="18" charset="0"/>
              </a:rPr>
              <a:t/>
            </a:r>
            <a:br>
              <a:rPr lang="en-US" sz="1800" dirty="0">
                <a:latin typeface="Georgia" panose="02040502050405020303" pitchFamily="18" charset="0"/>
              </a:rPr>
            </a:br>
            <a:r>
              <a:rPr lang="en-US" sz="1800" dirty="0">
                <a:latin typeface="Georgia" panose="02040502050405020303" pitchFamily="18" charset="0"/>
              </a:rPr>
              <a:t>E-mail: </a:t>
            </a:r>
            <a:r>
              <a:rPr lang="en-US" sz="1800" dirty="0" smtClean="0">
                <a:latin typeface="Georgia" panose="02040502050405020303" pitchFamily="18" charset="0"/>
                <a:hlinkClick r:id="rId3"/>
              </a:rPr>
              <a:t>gsgpresident@uakron.edu</a:t>
            </a:r>
            <a:endParaRPr lang="en-US" sz="1800" dirty="0" smtClean="0">
              <a:latin typeface="Georgia" panose="02040502050405020303" pitchFamily="18" charset="0"/>
            </a:endParaRPr>
          </a:p>
          <a:p>
            <a:pPr algn="ctr"/>
            <a:r>
              <a:rPr lang="en-US" sz="1800" dirty="0" smtClean="0">
                <a:latin typeface="Georgia" panose="02040502050405020303" pitchFamily="18" charset="0"/>
              </a:rPr>
              <a:t>Advisor – </a:t>
            </a:r>
            <a:r>
              <a:rPr lang="en-US" sz="1800" dirty="0" err="1" smtClean="0">
                <a:latin typeface="Georgia" panose="02040502050405020303" pitchFamily="18" charset="0"/>
              </a:rPr>
              <a:t>Dr</a:t>
            </a:r>
            <a:r>
              <a:rPr lang="en-US" sz="1800" dirty="0" smtClean="0">
                <a:latin typeface="Georgia" panose="02040502050405020303" pitchFamily="18" charset="0"/>
              </a:rPr>
              <a:t> Gelleny Public Admin</a:t>
            </a:r>
            <a:endParaRPr lang="en-US" sz="1800" dirty="0">
              <a:latin typeface="Georgia" panose="02040502050405020303" pitchFamily="18" charset="0"/>
            </a:endParaRPr>
          </a:p>
          <a:p>
            <a:pPr algn="just"/>
            <a:endParaRPr lang="en-US" sz="1800" dirty="0">
              <a:effectLst/>
            </a:endParaRPr>
          </a:p>
        </p:txBody>
      </p:sp>
    </p:spTree>
    <p:extLst>
      <p:ext uri="{BB962C8B-B14F-4D97-AF65-F5344CB8AC3E}">
        <p14:creationId xmlns:p14="http://schemas.microsoft.com/office/powerpoint/2010/main" val="28084079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CM-1016-32800_GeneralPP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939799"/>
            <a:ext cx="8229600" cy="762001"/>
          </a:xfrm>
        </p:spPr>
        <p:txBody>
          <a:bodyPr anchor="b">
            <a:normAutofit/>
          </a:bodyPr>
          <a:lstStyle/>
          <a:p>
            <a:pPr algn="l"/>
            <a:r>
              <a:rPr lang="en-US" sz="3200" b="1" dirty="0" smtClean="0">
                <a:solidFill>
                  <a:srgbClr val="00002F"/>
                </a:solidFill>
                <a:latin typeface="Georgia"/>
                <a:cs typeface="Georgia"/>
              </a:rPr>
              <a:t>Graduate Student Government</a:t>
            </a:r>
            <a:endParaRPr lang="en-US" sz="3200" b="1" dirty="0">
              <a:solidFill>
                <a:srgbClr val="00002F"/>
              </a:solidFill>
              <a:latin typeface="Georgia"/>
              <a:cs typeface="Georgia"/>
            </a:endParaRPr>
          </a:p>
        </p:txBody>
      </p:sp>
      <p:pic>
        <p:nvPicPr>
          <p:cNvPr id="6" name="Picture 5"/>
          <p:cNvPicPr>
            <a:picLocks noChangeAspect="1"/>
          </p:cNvPicPr>
          <p:nvPr/>
        </p:nvPicPr>
        <p:blipFill>
          <a:blip r:embed="rId3"/>
          <a:stretch>
            <a:fillRect/>
          </a:stretch>
        </p:blipFill>
        <p:spPr>
          <a:xfrm>
            <a:off x="974035" y="1776835"/>
            <a:ext cx="6091031" cy="4557474"/>
          </a:xfrm>
          <a:prstGeom prst="rect">
            <a:avLst/>
          </a:prstGeom>
        </p:spPr>
      </p:pic>
    </p:spTree>
    <p:extLst>
      <p:ext uri="{BB962C8B-B14F-4D97-AF65-F5344CB8AC3E}">
        <p14:creationId xmlns:p14="http://schemas.microsoft.com/office/powerpoint/2010/main" val="40907486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CM-1016-32800_GeneralPP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939799"/>
            <a:ext cx="8229600" cy="762001"/>
          </a:xfrm>
        </p:spPr>
        <p:txBody>
          <a:bodyPr anchor="b">
            <a:normAutofit/>
          </a:bodyPr>
          <a:lstStyle/>
          <a:p>
            <a:pPr algn="l"/>
            <a:r>
              <a:rPr lang="en-US" sz="3200" b="1" dirty="0" smtClean="0">
                <a:solidFill>
                  <a:srgbClr val="00002F"/>
                </a:solidFill>
                <a:latin typeface="Georgia"/>
                <a:cs typeface="Georgia"/>
              </a:rPr>
              <a:t>How to get around?</a:t>
            </a:r>
            <a:endParaRPr lang="en-US" sz="3200" b="1" dirty="0">
              <a:solidFill>
                <a:srgbClr val="00002F"/>
              </a:solidFill>
              <a:latin typeface="Georgia"/>
              <a:cs typeface="Georgia"/>
            </a:endParaRPr>
          </a:p>
        </p:txBody>
      </p:sp>
      <p:sp>
        <p:nvSpPr>
          <p:cNvPr id="3" name="Text Placeholder 2"/>
          <p:cNvSpPr>
            <a:spLocks noGrp="1"/>
          </p:cNvSpPr>
          <p:nvPr>
            <p:ph type="body" idx="1"/>
          </p:nvPr>
        </p:nvSpPr>
        <p:spPr>
          <a:xfrm>
            <a:off x="747919" y="3670855"/>
            <a:ext cx="7648161" cy="516466"/>
          </a:xfrm>
        </p:spPr>
        <p:txBody>
          <a:bodyPr anchor="b">
            <a:noAutofit/>
          </a:bodyPr>
          <a:lstStyle/>
          <a:p>
            <a:endParaRPr lang="en-US" sz="3000" dirty="0" smtClean="0">
              <a:latin typeface="Georgia" panose="02040502050405020303" pitchFamily="18" charset="0"/>
              <a:hlinkClick r:id="rId3"/>
            </a:endParaRPr>
          </a:p>
          <a:p>
            <a:endParaRPr lang="en-US" sz="3000" dirty="0">
              <a:latin typeface="Georgia" panose="02040502050405020303" pitchFamily="18" charset="0"/>
              <a:hlinkClick r:id="rId3"/>
            </a:endParaRPr>
          </a:p>
          <a:p>
            <a:endParaRPr lang="en-US" sz="3000" dirty="0" smtClean="0">
              <a:latin typeface="Georgia" panose="02040502050405020303" pitchFamily="18" charset="0"/>
              <a:hlinkClick r:id="rId3"/>
            </a:endParaRPr>
          </a:p>
          <a:p>
            <a:r>
              <a:rPr lang="en-US" sz="3000" dirty="0" smtClean="0">
                <a:latin typeface="Georgia" panose="02040502050405020303" pitchFamily="18" charset="0"/>
                <a:hlinkClick r:id="rId3"/>
              </a:rPr>
              <a:t>https://www.uakron.edu/parking/</a:t>
            </a:r>
            <a:endParaRPr lang="en-US" sz="3000" dirty="0" smtClean="0">
              <a:latin typeface="Georgia" panose="02040502050405020303" pitchFamily="18" charset="0"/>
            </a:endParaRPr>
          </a:p>
          <a:p>
            <a:endParaRPr lang="en-US" sz="800" dirty="0" smtClean="0">
              <a:latin typeface="Georgia" panose="02040502050405020303" pitchFamily="18" charset="0"/>
            </a:endParaRPr>
          </a:p>
          <a:p>
            <a:pPr algn="just"/>
            <a:r>
              <a:rPr lang="en-US" sz="1500" dirty="0">
                <a:latin typeface="Georgia" panose="02040502050405020303" pitchFamily="18" charset="0"/>
              </a:rPr>
              <a:t>The </a:t>
            </a:r>
            <a:r>
              <a:rPr lang="en-US" sz="1500" dirty="0" err="1">
                <a:latin typeface="Georgia" panose="02040502050405020303" pitchFamily="18" charset="0"/>
              </a:rPr>
              <a:t>Roo</a:t>
            </a:r>
            <a:r>
              <a:rPr lang="en-US" sz="1500" dirty="0">
                <a:latin typeface="Georgia" panose="02040502050405020303" pitchFamily="18" charset="0"/>
              </a:rPr>
              <a:t> Express Shuttle Service provides transportation to University buildings in the downtown area, neighborhoods near campus, and the parking lots on the North side of campus. During the fall and spring semesters the shuttle also services students on the weekends to and from the downtown area</a:t>
            </a:r>
            <a:endParaRPr lang="en-US" sz="1500" dirty="0" smtClean="0">
              <a:solidFill>
                <a:srgbClr val="9C8D5A"/>
              </a:solidFill>
              <a:latin typeface="Georgia" panose="02040502050405020303" pitchFamily="18" charset="0"/>
              <a:cs typeface="Georgia"/>
            </a:endParaRPr>
          </a:p>
          <a:p>
            <a:endParaRPr lang="en-US" sz="3000" dirty="0">
              <a:solidFill>
                <a:srgbClr val="9C8D5A"/>
              </a:solidFill>
              <a:latin typeface="Georgia" panose="02040502050405020303" pitchFamily="18" charset="0"/>
              <a:cs typeface="Georgia"/>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1954" y="3822994"/>
            <a:ext cx="4673876" cy="2679689"/>
          </a:xfrm>
          <a:prstGeom prst="rect">
            <a:avLst/>
          </a:prstGeom>
        </p:spPr>
      </p:pic>
    </p:spTree>
    <p:extLst>
      <p:ext uri="{BB962C8B-B14F-4D97-AF65-F5344CB8AC3E}">
        <p14:creationId xmlns:p14="http://schemas.microsoft.com/office/powerpoint/2010/main" val="24961016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CM-1016-32800_GeneralPP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939799"/>
            <a:ext cx="8229600" cy="762001"/>
          </a:xfrm>
        </p:spPr>
        <p:txBody>
          <a:bodyPr anchor="b">
            <a:normAutofit/>
          </a:bodyPr>
          <a:lstStyle/>
          <a:p>
            <a:pPr algn="l"/>
            <a:r>
              <a:rPr lang="en-US" sz="3200" b="1" dirty="0" smtClean="0">
                <a:solidFill>
                  <a:srgbClr val="00002F"/>
                </a:solidFill>
                <a:latin typeface="Georgia"/>
                <a:cs typeface="Georgia"/>
              </a:rPr>
              <a:t>How to get around?</a:t>
            </a:r>
            <a:endParaRPr lang="en-US" sz="3200" b="1" dirty="0">
              <a:solidFill>
                <a:srgbClr val="00002F"/>
              </a:solidFill>
              <a:latin typeface="Georgia"/>
              <a:cs typeface="Georgia"/>
            </a:endParaRPr>
          </a:p>
        </p:txBody>
      </p:sp>
      <p:sp>
        <p:nvSpPr>
          <p:cNvPr id="3" name="Text Placeholder 2"/>
          <p:cNvSpPr>
            <a:spLocks noGrp="1"/>
          </p:cNvSpPr>
          <p:nvPr>
            <p:ph type="body" idx="1"/>
          </p:nvPr>
        </p:nvSpPr>
        <p:spPr>
          <a:xfrm>
            <a:off x="747919" y="2269437"/>
            <a:ext cx="7648161" cy="516466"/>
          </a:xfrm>
        </p:spPr>
        <p:txBody>
          <a:bodyPr anchor="b">
            <a:noAutofit/>
          </a:bodyPr>
          <a:lstStyle/>
          <a:p>
            <a:endParaRPr lang="en-US" sz="3000" dirty="0" smtClean="0">
              <a:latin typeface="Georgia" panose="02040502050405020303" pitchFamily="18" charset="0"/>
              <a:hlinkClick r:id="rId3"/>
            </a:endParaRPr>
          </a:p>
          <a:p>
            <a:endParaRPr lang="en-US" sz="3000" dirty="0">
              <a:latin typeface="Georgia" panose="02040502050405020303" pitchFamily="18" charset="0"/>
              <a:hlinkClick r:id="rId3"/>
            </a:endParaRPr>
          </a:p>
          <a:p>
            <a:endParaRPr lang="en-US" sz="3000" dirty="0" smtClean="0">
              <a:latin typeface="Georgia" panose="02040502050405020303" pitchFamily="18" charset="0"/>
              <a:hlinkClick r:id="rId3"/>
            </a:endParaRPr>
          </a:p>
          <a:p>
            <a:r>
              <a:rPr lang="en-US" sz="3000" dirty="0" smtClean="0">
                <a:latin typeface="Georgia" panose="02040502050405020303" pitchFamily="18" charset="0"/>
                <a:hlinkClick r:id="rId3"/>
              </a:rPr>
              <a:t>https://www.uakron.edu/parking/</a:t>
            </a:r>
            <a:endParaRPr lang="en-US" sz="3000" dirty="0" smtClean="0">
              <a:latin typeface="Georgia" panose="02040502050405020303" pitchFamily="18" charset="0"/>
            </a:endParaRPr>
          </a:p>
          <a:p>
            <a:endParaRPr lang="en-US" sz="800" dirty="0" smtClean="0">
              <a:latin typeface="Georgia" panose="02040502050405020303" pitchFamily="18" charset="0"/>
            </a:endParaRPr>
          </a:p>
          <a:p>
            <a:endParaRPr lang="en-US" sz="3000" dirty="0">
              <a:solidFill>
                <a:srgbClr val="9C8D5A"/>
              </a:solidFill>
              <a:latin typeface="Georgia" panose="02040502050405020303" pitchFamily="18" charset="0"/>
              <a:cs typeface="Georgia"/>
            </a:endParaRPr>
          </a:p>
        </p:txBody>
      </p:sp>
      <p:pic>
        <p:nvPicPr>
          <p:cNvPr id="5" name="Picture 4"/>
          <p:cNvPicPr>
            <a:picLocks noChangeAspect="1"/>
          </p:cNvPicPr>
          <p:nvPr/>
        </p:nvPicPr>
        <p:blipFill>
          <a:blip r:embed="rId4"/>
          <a:stretch>
            <a:fillRect/>
          </a:stretch>
        </p:blipFill>
        <p:spPr>
          <a:xfrm>
            <a:off x="2087860" y="2146853"/>
            <a:ext cx="4651248" cy="4408003"/>
          </a:xfrm>
          <a:prstGeom prst="rect">
            <a:avLst/>
          </a:prstGeom>
        </p:spPr>
      </p:pic>
    </p:spTree>
    <p:extLst>
      <p:ext uri="{BB962C8B-B14F-4D97-AF65-F5344CB8AC3E}">
        <p14:creationId xmlns:p14="http://schemas.microsoft.com/office/powerpoint/2010/main" val="11371843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CM-1016-32800_GeneralPP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251"/>
            <a:ext cx="9144000" cy="6858000"/>
          </a:xfrm>
          <a:prstGeom prst="rect">
            <a:avLst/>
          </a:prstGeom>
        </p:spPr>
      </p:pic>
      <p:sp>
        <p:nvSpPr>
          <p:cNvPr id="2" name="Title 1"/>
          <p:cNvSpPr>
            <a:spLocks noGrp="1"/>
          </p:cNvSpPr>
          <p:nvPr>
            <p:ph type="title"/>
          </p:nvPr>
        </p:nvSpPr>
        <p:spPr>
          <a:xfrm>
            <a:off x="457200" y="939799"/>
            <a:ext cx="8229600" cy="762001"/>
          </a:xfrm>
        </p:spPr>
        <p:txBody>
          <a:bodyPr anchor="b">
            <a:normAutofit/>
          </a:bodyPr>
          <a:lstStyle/>
          <a:p>
            <a:pPr algn="l"/>
            <a:r>
              <a:rPr lang="en-US" sz="3200" b="1" dirty="0" smtClean="0">
                <a:solidFill>
                  <a:srgbClr val="00002F"/>
                </a:solidFill>
                <a:latin typeface="Georgia"/>
                <a:cs typeface="Georgia"/>
              </a:rPr>
              <a:t>How to get around?</a:t>
            </a:r>
            <a:endParaRPr lang="en-US" sz="3200" b="1" dirty="0">
              <a:solidFill>
                <a:srgbClr val="00002F"/>
              </a:solidFill>
              <a:latin typeface="Georgia"/>
              <a:cs typeface="Georgia"/>
            </a:endParaRPr>
          </a:p>
        </p:txBody>
      </p:sp>
      <p:sp>
        <p:nvSpPr>
          <p:cNvPr id="3" name="Text Placeholder 2"/>
          <p:cNvSpPr>
            <a:spLocks noGrp="1"/>
          </p:cNvSpPr>
          <p:nvPr>
            <p:ph type="body" idx="1"/>
          </p:nvPr>
        </p:nvSpPr>
        <p:spPr>
          <a:xfrm>
            <a:off x="378372" y="3635355"/>
            <a:ext cx="8460829" cy="516466"/>
          </a:xfrm>
        </p:spPr>
        <p:txBody>
          <a:bodyPr anchor="b">
            <a:noAutofit/>
          </a:bodyPr>
          <a:lstStyle/>
          <a:p>
            <a:endParaRPr lang="en-US" sz="3000" dirty="0" smtClean="0">
              <a:latin typeface="Georgia" panose="02040502050405020303" pitchFamily="18" charset="0"/>
              <a:hlinkClick r:id="rId3"/>
            </a:endParaRPr>
          </a:p>
          <a:p>
            <a:endParaRPr lang="en-US" sz="3000" dirty="0">
              <a:latin typeface="Georgia" panose="02040502050405020303" pitchFamily="18" charset="0"/>
              <a:hlinkClick r:id="rId3"/>
            </a:endParaRPr>
          </a:p>
          <a:p>
            <a:endParaRPr lang="en-US" sz="3000" dirty="0" smtClean="0">
              <a:latin typeface="Georgia" panose="02040502050405020303" pitchFamily="18" charset="0"/>
              <a:hlinkClick r:id="rId3"/>
            </a:endParaRPr>
          </a:p>
          <a:p>
            <a:r>
              <a:rPr lang="en-US" sz="3000" dirty="0" smtClean="0">
                <a:latin typeface="Georgia" panose="02040502050405020303" pitchFamily="18" charset="0"/>
                <a:hlinkClick r:id="rId3"/>
              </a:rPr>
              <a:t>https://www.uakron.edu/parking/</a:t>
            </a:r>
            <a:endParaRPr lang="en-US" sz="3000" dirty="0" smtClean="0">
              <a:latin typeface="Georgia" panose="02040502050405020303" pitchFamily="18" charset="0"/>
            </a:endParaRPr>
          </a:p>
          <a:p>
            <a:pPr algn="ctr"/>
            <a:r>
              <a:rPr lang="en-US" sz="1500" dirty="0">
                <a:latin typeface="Georgia" panose="02040502050405020303" pitchFamily="18" charset="0"/>
              </a:rPr>
              <a:t>The DASH runs approximately every 10 minutes from 7 a.m. to 7 p.m. and every 15 minutes from 7 p.m. to 11 p.m.</a:t>
            </a:r>
          </a:p>
          <a:p>
            <a:pPr algn="just"/>
            <a:r>
              <a:rPr lang="en-US" sz="1500" dirty="0" smtClean="0">
                <a:latin typeface="Georgia" panose="02040502050405020303" pitchFamily="18" charset="0"/>
              </a:rPr>
              <a:t>The </a:t>
            </a:r>
            <a:r>
              <a:rPr lang="en-US" sz="1500" dirty="0">
                <a:latin typeface="Georgia" panose="02040502050405020303" pitchFamily="18" charset="0"/>
              </a:rPr>
              <a:t>University of Akron and Akron METRO RTA have collaborated to create the free Downtown Akron Shuttle (DASH), connecting various University and downtown locations. You will recognize the METRO DASH buses by their bright purple color and a picture of Zippy waving from the passenger side. This fleet of new buses feature</a:t>
            </a:r>
            <a:r>
              <a:rPr lang="en-US" sz="1500" dirty="0" smtClean="0">
                <a:latin typeface="Georgia" panose="02040502050405020303" pitchFamily="18" charset="0"/>
              </a:rPr>
              <a:t>: Free </a:t>
            </a:r>
            <a:r>
              <a:rPr lang="en-US" sz="1500" dirty="0" err="1" smtClean="0">
                <a:latin typeface="Georgia" panose="02040502050405020303" pitchFamily="18" charset="0"/>
              </a:rPr>
              <a:t>Wifi</a:t>
            </a:r>
            <a:r>
              <a:rPr lang="en-US" sz="1500" dirty="0" smtClean="0">
                <a:latin typeface="Georgia" panose="02040502050405020303" pitchFamily="18" charset="0"/>
              </a:rPr>
              <a:t> / Additional seating / </a:t>
            </a:r>
            <a:r>
              <a:rPr lang="en-US" sz="1500" dirty="0" err="1" smtClean="0">
                <a:latin typeface="Georgia" panose="02040502050405020303" pitchFamily="18" charset="0"/>
              </a:rPr>
              <a:t>Realtime</a:t>
            </a:r>
            <a:r>
              <a:rPr lang="en-US" sz="1500" dirty="0" smtClean="0">
                <a:latin typeface="Georgia" panose="02040502050405020303" pitchFamily="18" charset="0"/>
              </a:rPr>
              <a:t> </a:t>
            </a:r>
            <a:r>
              <a:rPr lang="en-US" sz="1500" dirty="0">
                <a:latin typeface="Georgia" panose="02040502050405020303" pitchFamily="18" charset="0"/>
              </a:rPr>
              <a:t>bus </a:t>
            </a:r>
            <a:r>
              <a:rPr lang="en-US" sz="1500" dirty="0" smtClean="0">
                <a:latin typeface="Georgia" panose="02040502050405020303" pitchFamily="18" charset="0"/>
              </a:rPr>
              <a:t>tracking</a:t>
            </a:r>
            <a:endParaRPr lang="en-US" sz="1500" dirty="0">
              <a:latin typeface="Georgia" panose="02040502050405020303" pitchFamily="18" charset="0"/>
            </a:endParaRPr>
          </a:p>
          <a:p>
            <a:endParaRPr lang="en-US" sz="1500" dirty="0" smtClean="0">
              <a:latin typeface="Georgia" panose="02040502050405020303"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7267" y="3921090"/>
            <a:ext cx="4487917" cy="2692750"/>
          </a:xfrm>
          <a:prstGeom prst="rect">
            <a:avLst/>
          </a:prstGeom>
        </p:spPr>
      </p:pic>
    </p:spTree>
    <p:extLst>
      <p:ext uri="{BB962C8B-B14F-4D97-AF65-F5344CB8AC3E}">
        <p14:creationId xmlns:p14="http://schemas.microsoft.com/office/powerpoint/2010/main" val="27656829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CM-1016-32800_GeneralPP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939799"/>
            <a:ext cx="8229600" cy="762001"/>
          </a:xfrm>
        </p:spPr>
        <p:txBody>
          <a:bodyPr anchor="b">
            <a:normAutofit/>
          </a:bodyPr>
          <a:lstStyle/>
          <a:p>
            <a:pPr algn="l"/>
            <a:r>
              <a:rPr lang="en-US" sz="3200" b="1" dirty="0" smtClean="0">
                <a:solidFill>
                  <a:srgbClr val="00002F"/>
                </a:solidFill>
                <a:latin typeface="Georgia"/>
                <a:cs typeface="Georgia"/>
              </a:rPr>
              <a:t>How to get around?</a:t>
            </a:r>
            <a:endParaRPr lang="en-US" sz="3200" b="1" dirty="0">
              <a:solidFill>
                <a:srgbClr val="00002F"/>
              </a:solidFill>
              <a:latin typeface="Georgia"/>
              <a:cs typeface="Georgia"/>
            </a:endParaRPr>
          </a:p>
        </p:txBody>
      </p:sp>
      <p:sp>
        <p:nvSpPr>
          <p:cNvPr id="3" name="Text Placeholder 2"/>
          <p:cNvSpPr>
            <a:spLocks noGrp="1"/>
          </p:cNvSpPr>
          <p:nvPr>
            <p:ph type="body" idx="1"/>
          </p:nvPr>
        </p:nvSpPr>
        <p:spPr>
          <a:xfrm>
            <a:off x="1038639" y="2383366"/>
            <a:ext cx="7648161" cy="516466"/>
          </a:xfrm>
        </p:spPr>
        <p:txBody>
          <a:bodyPr anchor="b">
            <a:noAutofit/>
          </a:bodyPr>
          <a:lstStyle/>
          <a:p>
            <a:endParaRPr lang="en-US" sz="3000" dirty="0" smtClean="0">
              <a:latin typeface="Georgia" panose="02040502050405020303" pitchFamily="18" charset="0"/>
              <a:hlinkClick r:id="rId3"/>
            </a:endParaRPr>
          </a:p>
          <a:p>
            <a:endParaRPr lang="en-US" sz="3000" dirty="0">
              <a:latin typeface="Georgia" panose="02040502050405020303" pitchFamily="18" charset="0"/>
              <a:hlinkClick r:id="rId3"/>
            </a:endParaRPr>
          </a:p>
          <a:p>
            <a:endParaRPr lang="en-US" sz="3000" dirty="0" smtClean="0">
              <a:latin typeface="Georgia" panose="02040502050405020303" pitchFamily="18" charset="0"/>
              <a:hlinkClick r:id="rId3"/>
            </a:endParaRPr>
          </a:p>
          <a:p>
            <a:r>
              <a:rPr lang="en-US" sz="3000" dirty="0" smtClean="0">
                <a:latin typeface="Georgia" panose="02040502050405020303" pitchFamily="18" charset="0"/>
                <a:hlinkClick r:id="rId3"/>
              </a:rPr>
              <a:t>https://www.uakron.edu/parking/</a:t>
            </a:r>
            <a:endParaRPr lang="en-US" sz="3000" dirty="0" smtClean="0">
              <a:latin typeface="Georgia" panose="02040502050405020303" pitchFamily="18" charset="0"/>
            </a:endParaRPr>
          </a:p>
          <a:p>
            <a:endParaRPr lang="en-US" sz="800" dirty="0" smtClean="0">
              <a:latin typeface="Georgia" panose="02040502050405020303" pitchFamily="18" charset="0"/>
            </a:endParaRPr>
          </a:p>
          <a:p>
            <a:endParaRPr lang="en-US" sz="3000" dirty="0">
              <a:solidFill>
                <a:srgbClr val="9C8D5A"/>
              </a:solidFill>
              <a:latin typeface="Georgia" panose="02040502050405020303" pitchFamily="18" charset="0"/>
              <a:cs typeface="Georgia"/>
            </a:endParaRPr>
          </a:p>
        </p:txBody>
      </p:sp>
      <p:pic>
        <p:nvPicPr>
          <p:cNvPr id="5" name="Picture 4"/>
          <p:cNvPicPr>
            <a:picLocks noChangeAspect="1"/>
          </p:cNvPicPr>
          <p:nvPr/>
        </p:nvPicPr>
        <p:blipFill>
          <a:blip r:embed="rId4"/>
          <a:stretch>
            <a:fillRect/>
          </a:stretch>
        </p:blipFill>
        <p:spPr>
          <a:xfrm>
            <a:off x="581439" y="2481530"/>
            <a:ext cx="6122503" cy="4192630"/>
          </a:xfrm>
          <a:prstGeom prst="rect">
            <a:avLst/>
          </a:prstGeom>
        </p:spPr>
      </p:pic>
      <p:pic>
        <p:nvPicPr>
          <p:cNvPr id="6" name="Picture 5"/>
          <p:cNvPicPr>
            <a:picLocks noChangeAspect="1"/>
          </p:cNvPicPr>
          <p:nvPr/>
        </p:nvPicPr>
        <p:blipFill>
          <a:blip r:embed="rId5"/>
          <a:stretch>
            <a:fillRect/>
          </a:stretch>
        </p:blipFill>
        <p:spPr>
          <a:xfrm>
            <a:off x="4256690" y="2750710"/>
            <a:ext cx="3899338" cy="3082264"/>
          </a:xfrm>
          <a:prstGeom prst="rect">
            <a:avLst/>
          </a:prstGeom>
        </p:spPr>
      </p:pic>
    </p:spTree>
    <p:extLst>
      <p:ext uri="{BB962C8B-B14F-4D97-AF65-F5344CB8AC3E}">
        <p14:creationId xmlns:p14="http://schemas.microsoft.com/office/powerpoint/2010/main" val="41334821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CM-1016-32800_GeneralPP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251"/>
            <a:ext cx="9144000" cy="6858000"/>
          </a:xfrm>
          <a:prstGeom prst="rect">
            <a:avLst/>
          </a:prstGeom>
        </p:spPr>
      </p:pic>
      <p:sp>
        <p:nvSpPr>
          <p:cNvPr id="2" name="Title 1"/>
          <p:cNvSpPr>
            <a:spLocks noGrp="1"/>
          </p:cNvSpPr>
          <p:nvPr>
            <p:ph type="title"/>
          </p:nvPr>
        </p:nvSpPr>
        <p:spPr>
          <a:xfrm>
            <a:off x="457200" y="939799"/>
            <a:ext cx="8229600" cy="762001"/>
          </a:xfrm>
        </p:spPr>
        <p:txBody>
          <a:bodyPr anchor="b">
            <a:normAutofit/>
          </a:bodyPr>
          <a:lstStyle/>
          <a:p>
            <a:pPr algn="l"/>
            <a:r>
              <a:rPr lang="en-US" sz="3200" b="1" dirty="0" smtClean="0">
                <a:solidFill>
                  <a:srgbClr val="00002F"/>
                </a:solidFill>
                <a:latin typeface="Georgia"/>
                <a:cs typeface="Georgia"/>
              </a:rPr>
              <a:t>How to get around?</a:t>
            </a:r>
            <a:endParaRPr lang="en-US" sz="3200" b="1" dirty="0">
              <a:solidFill>
                <a:srgbClr val="00002F"/>
              </a:solidFill>
              <a:latin typeface="Georgia"/>
              <a:cs typeface="Georgia"/>
            </a:endParaRPr>
          </a:p>
        </p:txBody>
      </p:sp>
      <p:sp>
        <p:nvSpPr>
          <p:cNvPr id="3" name="Text Placeholder 2"/>
          <p:cNvSpPr>
            <a:spLocks noGrp="1"/>
          </p:cNvSpPr>
          <p:nvPr>
            <p:ph type="body" idx="1"/>
          </p:nvPr>
        </p:nvSpPr>
        <p:spPr>
          <a:xfrm>
            <a:off x="457200" y="2294979"/>
            <a:ext cx="8460829" cy="516466"/>
          </a:xfrm>
        </p:spPr>
        <p:txBody>
          <a:bodyPr anchor="b">
            <a:noAutofit/>
          </a:bodyPr>
          <a:lstStyle/>
          <a:p>
            <a:endParaRPr lang="en-US" sz="3000" dirty="0" smtClean="0">
              <a:latin typeface="Georgia" panose="02040502050405020303" pitchFamily="18" charset="0"/>
              <a:hlinkClick r:id="rId3"/>
            </a:endParaRPr>
          </a:p>
          <a:p>
            <a:endParaRPr lang="en-US" sz="3000" dirty="0">
              <a:latin typeface="Georgia" panose="02040502050405020303" pitchFamily="18" charset="0"/>
              <a:hlinkClick r:id="rId3"/>
            </a:endParaRPr>
          </a:p>
          <a:p>
            <a:endParaRPr lang="en-US" sz="3000" dirty="0" smtClean="0">
              <a:latin typeface="Georgia" panose="02040502050405020303" pitchFamily="18" charset="0"/>
              <a:hlinkClick r:id="rId3"/>
            </a:endParaRPr>
          </a:p>
          <a:p>
            <a:r>
              <a:rPr lang="en-US" sz="3000" dirty="0" smtClean="0">
                <a:latin typeface="Georgia" panose="02040502050405020303" pitchFamily="18" charset="0"/>
                <a:hlinkClick r:id="rId3"/>
              </a:rPr>
              <a:t>https://www.uakron.edu/parking/</a:t>
            </a:r>
            <a:endParaRPr lang="en-US" sz="3000" dirty="0" smtClean="0">
              <a:latin typeface="Georgia" panose="02040502050405020303" pitchFamily="18" charset="0"/>
            </a:endParaRPr>
          </a:p>
          <a:p>
            <a:pPr algn="ctr"/>
            <a:r>
              <a:rPr lang="en-US" sz="1500" dirty="0" smtClean="0">
                <a:latin typeface="Georgia" panose="02040502050405020303" pitchFamily="18" charset="0"/>
              </a:rPr>
              <a:t>Cycling Initiative</a:t>
            </a:r>
          </a:p>
          <a:p>
            <a:pPr algn="ctr"/>
            <a:r>
              <a:rPr lang="en-US" sz="1500" dirty="0" smtClean="0">
                <a:latin typeface="Georgia" panose="02040502050405020303" pitchFamily="18" charset="0"/>
              </a:rPr>
              <a:t>Bike Share – Through Student Recreation and Wellness Center</a:t>
            </a:r>
          </a:p>
        </p:txBody>
      </p:sp>
      <p:pic>
        <p:nvPicPr>
          <p:cNvPr id="5" name="Picture 4"/>
          <p:cNvPicPr>
            <a:picLocks noChangeAspect="1"/>
          </p:cNvPicPr>
          <p:nvPr/>
        </p:nvPicPr>
        <p:blipFill rotWithShape="1">
          <a:blip r:embed="rId4"/>
          <a:srcRect t="9889"/>
          <a:stretch/>
        </p:blipFill>
        <p:spPr>
          <a:xfrm>
            <a:off x="1894490" y="2956771"/>
            <a:ext cx="5586248" cy="2914170"/>
          </a:xfrm>
          <a:prstGeom prst="rect">
            <a:avLst/>
          </a:prstGeom>
        </p:spPr>
      </p:pic>
    </p:spTree>
    <p:extLst>
      <p:ext uri="{BB962C8B-B14F-4D97-AF65-F5344CB8AC3E}">
        <p14:creationId xmlns:p14="http://schemas.microsoft.com/office/powerpoint/2010/main" val="7554108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CM-1016-32800_GeneralPP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939799"/>
            <a:ext cx="8229600" cy="762001"/>
          </a:xfrm>
        </p:spPr>
        <p:txBody>
          <a:bodyPr anchor="b">
            <a:normAutofit/>
          </a:bodyPr>
          <a:lstStyle/>
          <a:p>
            <a:pPr algn="l"/>
            <a:r>
              <a:rPr lang="en-US" sz="3200" b="1" dirty="0" smtClean="0">
                <a:solidFill>
                  <a:srgbClr val="00002F"/>
                </a:solidFill>
                <a:latin typeface="Georgia"/>
                <a:cs typeface="Georgia"/>
              </a:rPr>
              <a:t>Recreational Activities</a:t>
            </a:r>
            <a:endParaRPr lang="en-US" sz="3200" b="1" dirty="0">
              <a:solidFill>
                <a:srgbClr val="00002F"/>
              </a:solidFill>
              <a:latin typeface="Georgia"/>
              <a:cs typeface="Georgia"/>
            </a:endParaRPr>
          </a:p>
        </p:txBody>
      </p:sp>
      <p:sp>
        <p:nvSpPr>
          <p:cNvPr id="3" name="Text Placeholder 2"/>
          <p:cNvSpPr>
            <a:spLocks noGrp="1"/>
          </p:cNvSpPr>
          <p:nvPr>
            <p:ph type="body" idx="1"/>
          </p:nvPr>
        </p:nvSpPr>
        <p:spPr>
          <a:xfrm>
            <a:off x="600774" y="1861382"/>
            <a:ext cx="7648161" cy="516466"/>
          </a:xfrm>
        </p:spPr>
        <p:txBody>
          <a:bodyPr anchor="b">
            <a:noAutofit/>
          </a:bodyPr>
          <a:lstStyle/>
          <a:p>
            <a:endParaRPr lang="en-US" sz="3000" dirty="0" smtClean="0">
              <a:latin typeface="Georgia" panose="02040502050405020303" pitchFamily="18" charset="0"/>
              <a:hlinkClick r:id="rId3"/>
            </a:endParaRPr>
          </a:p>
          <a:p>
            <a:endParaRPr lang="en-US" sz="3000" dirty="0">
              <a:latin typeface="Georgia" panose="02040502050405020303" pitchFamily="18" charset="0"/>
              <a:hlinkClick r:id="rId3"/>
            </a:endParaRPr>
          </a:p>
          <a:p>
            <a:endParaRPr lang="en-US" sz="3000" dirty="0" smtClean="0">
              <a:latin typeface="Georgia" panose="02040502050405020303" pitchFamily="18" charset="0"/>
              <a:hlinkClick r:id="rId3"/>
            </a:endParaRPr>
          </a:p>
          <a:p>
            <a:r>
              <a:rPr lang="en-US" sz="3000" dirty="0">
                <a:latin typeface="Georgia" panose="02040502050405020303" pitchFamily="18" charset="0"/>
                <a:hlinkClick r:id="rId4"/>
              </a:rPr>
              <a:t>https://uakron.edu/rec</a:t>
            </a:r>
            <a:r>
              <a:rPr lang="en-US" sz="3000" dirty="0" smtClean="0">
                <a:latin typeface="Georgia" panose="02040502050405020303" pitchFamily="18" charset="0"/>
                <a:hlinkClick r:id="rId4"/>
              </a:rPr>
              <a:t>/</a:t>
            </a:r>
            <a:endParaRPr lang="en-US" sz="3000" dirty="0" smtClean="0">
              <a:latin typeface="Georgia" panose="02040502050405020303" pitchFamily="18" charset="0"/>
            </a:endParaRPr>
          </a:p>
          <a:p>
            <a:endParaRPr lang="en-US" sz="800" dirty="0" smtClean="0">
              <a:latin typeface="Georgia" panose="02040502050405020303" pitchFamily="18" charset="0"/>
            </a:endParaRPr>
          </a:p>
        </p:txBody>
      </p:sp>
      <p:pic>
        <p:nvPicPr>
          <p:cNvPr id="5" name="Picture 4"/>
          <p:cNvPicPr>
            <a:picLocks noChangeAspect="1"/>
          </p:cNvPicPr>
          <p:nvPr/>
        </p:nvPicPr>
        <p:blipFill>
          <a:blip r:embed="rId5"/>
          <a:stretch>
            <a:fillRect/>
          </a:stretch>
        </p:blipFill>
        <p:spPr>
          <a:xfrm>
            <a:off x="882869" y="2279693"/>
            <a:ext cx="7366066" cy="3597975"/>
          </a:xfrm>
          <a:prstGeom prst="rect">
            <a:avLst/>
          </a:prstGeom>
        </p:spPr>
      </p:pic>
    </p:spTree>
    <p:extLst>
      <p:ext uri="{BB962C8B-B14F-4D97-AF65-F5344CB8AC3E}">
        <p14:creationId xmlns:p14="http://schemas.microsoft.com/office/powerpoint/2010/main" val="14343268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CM-1016-32800_GeneralPP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0" y="553646"/>
            <a:ext cx="9144000" cy="3970318"/>
          </a:xfrm>
          <a:prstGeom prst="rect">
            <a:avLst/>
          </a:prstGeom>
          <a:noFill/>
        </p:spPr>
        <p:txBody>
          <a:bodyPr wrap="square" rtlCol="0">
            <a:spAutoFit/>
          </a:bodyPr>
          <a:lstStyle/>
          <a:p>
            <a:pPr algn="ctr">
              <a:lnSpc>
                <a:spcPct val="120000"/>
              </a:lnSpc>
            </a:pPr>
            <a:r>
              <a:rPr lang="en-US" sz="4200" b="1" dirty="0" smtClean="0">
                <a:solidFill>
                  <a:srgbClr val="00002F"/>
                </a:solidFill>
                <a:latin typeface="Georgia"/>
                <a:cs typeface="Georgia"/>
              </a:rPr>
              <a:t>Welcome </a:t>
            </a:r>
          </a:p>
          <a:p>
            <a:pPr algn="ctr">
              <a:lnSpc>
                <a:spcPct val="120000"/>
              </a:lnSpc>
            </a:pPr>
            <a:r>
              <a:rPr lang="en-US" sz="4200" b="1" dirty="0" smtClean="0">
                <a:solidFill>
                  <a:srgbClr val="00002F"/>
                </a:solidFill>
                <a:latin typeface="Georgia"/>
                <a:cs typeface="Georgia"/>
              </a:rPr>
              <a:t>and </a:t>
            </a:r>
          </a:p>
          <a:p>
            <a:pPr algn="ctr">
              <a:lnSpc>
                <a:spcPct val="120000"/>
              </a:lnSpc>
            </a:pPr>
            <a:r>
              <a:rPr lang="en-US" sz="4200" b="1" dirty="0" smtClean="0">
                <a:solidFill>
                  <a:srgbClr val="00002F"/>
                </a:solidFill>
                <a:latin typeface="Georgia"/>
                <a:cs typeface="Georgia"/>
              </a:rPr>
              <a:t>Thank You </a:t>
            </a:r>
          </a:p>
          <a:p>
            <a:pPr algn="ctr">
              <a:lnSpc>
                <a:spcPct val="120000"/>
              </a:lnSpc>
            </a:pPr>
            <a:r>
              <a:rPr lang="en-US" sz="4200" b="1" dirty="0" smtClean="0">
                <a:solidFill>
                  <a:srgbClr val="00002F"/>
                </a:solidFill>
                <a:latin typeface="Georgia"/>
                <a:cs typeface="Georgia"/>
              </a:rPr>
              <a:t>for choosing The University of Akron for your graduate work</a:t>
            </a:r>
            <a:endParaRPr lang="en-US" sz="3000" dirty="0">
              <a:solidFill>
                <a:schemeClr val="bg1"/>
              </a:solidFill>
              <a:latin typeface="Georgia"/>
              <a:cs typeface="Georgia"/>
            </a:endParaRPr>
          </a:p>
        </p:txBody>
      </p:sp>
    </p:spTree>
    <p:extLst>
      <p:ext uri="{BB962C8B-B14F-4D97-AF65-F5344CB8AC3E}">
        <p14:creationId xmlns:p14="http://schemas.microsoft.com/office/powerpoint/2010/main" val="36158772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CM-1016-32800_GeneralPP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251"/>
            <a:ext cx="9144000" cy="6858000"/>
          </a:xfrm>
          <a:prstGeom prst="rect">
            <a:avLst/>
          </a:prstGeom>
        </p:spPr>
      </p:pic>
      <p:sp>
        <p:nvSpPr>
          <p:cNvPr id="2" name="Title 1"/>
          <p:cNvSpPr>
            <a:spLocks noGrp="1"/>
          </p:cNvSpPr>
          <p:nvPr>
            <p:ph type="title"/>
          </p:nvPr>
        </p:nvSpPr>
        <p:spPr>
          <a:xfrm>
            <a:off x="457200" y="939799"/>
            <a:ext cx="8229600" cy="762001"/>
          </a:xfrm>
        </p:spPr>
        <p:txBody>
          <a:bodyPr anchor="b">
            <a:normAutofit/>
          </a:bodyPr>
          <a:lstStyle/>
          <a:p>
            <a:pPr algn="l"/>
            <a:r>
              <a:rPr lang="en-US" sz="3200" b="1" dirty="0" smtClean="0">
                <a:solidFill>
                  <a:srgbClr val="00002F"/>
                </a:solidFill>
                <a:latin typeface="Georgia"/>
                <a:cs typeface="Georgia"/>
              </a:rPr>
              <a:t>Why you’re here - ACADEMICS</a:t>
            </a:r>
            <a:endParaRPr lang="en-US" sz="3200" b="1" dirty="0">
              <a:solidFill>
                <a:srgbClr val="00002F"/>
              </a:solidFill>
              <a:latin typeface="Georgia"/>
              <a:cs typeface="Georgia"/>
            </a:endParaRPr>
          </a:p>
        </p:txBody>
      </p:sp>
      <p:sp>
        <p:nvSpPr>
          <p:cNvPr id="3" name="Text Placeholder 2"/>
          <p:cNvSpPr>
            <a:spLocks noGrp="1"/>
          </p:cNvSpPr>
          <p:nvPr>
            <p:ph type="body" idx="1"/>
          </p:nvPr>
        </p:nvSpPr>
        <p:spPr>
          <a:xfrm>
            <a:off x="457200" y="2253245"/>
            <a:ext cx="8460829" cy="516466"/>
          </a:xfrm>
        </p:spPr>
        <p:txBody>
          <a:bodyPr anchor="b">
            <a:noAutofit/>
          </a:bodyPr>
          <a:lstStyle/>
          <a:p>
            <a:endParaRPr lang="en-US" sz="3000" dirty="0" smtClean="0">
              <a:latin typeface="Georgia" panose="02040502050405020303" pitchFamily="18" charset="0"/>
              <a:hlinkClick r:id="rId3"/>
            </a:endParaRPr>
          </a:p>
          <a:p>
            <a:endParaRPr lang="en-US" sz="3000" dirty="0">
              <a:latin typeface="Georgia" panose="02040502050405020303" pitchFamily="18" charset="0"/>
              <a:hlinkClick r:id="rId3"/>
            </a:endParaRPr>
          </a:p>
          <a:p>
            <a:endParaRPr lang="en-US" sz="3000" dirty="0" smtClean="0">
              <a:latin typeface="Georgia" panose="02040502050405020303" pitchFamily="18" charset="0"/>
              <a:hlinkClick r:id="rId3"/>
            </a:endParaRPr>
          </a:p>
          <a:p>
            <a:r>
              <a:rPr lang="en-US" sz="2500" dirty="0">
                <a:latin typeface="Georgia" panose="02040502050405020303" pitchFamily="18" charset="0"/>
                <a:hlinkClick r:id="rId3"/>
              </a:rPr>
              <a:t>https://</a:t>
            </a:r>
            <a:r>
              <a:rPr lang="en-US" sz="2500" dirty="0" smtClean="0">
                <a:latin typeface="Georgia" panose="02040502050405020303" pitchFamily="18" charset="0"/>
                <a:hlinkClick r:id="rId3"/>
              </a:rPr>
              <a:t>www.uakron.edu/dotAsset/678001.pdf</a:t>
            </a:r>
            <a:endParaRPr lang="en-US" sz="2500" dirty="0" smtClean="0">
              <a:latin typeface="Georgia" panose="02040502050405020303" pitchFamily="18" charset="0"/>
            </a:endParaRPr>
          </a:p>
          <a:p>
            <a:pPr algn="ctr"/>
            <a:r>
              <a:rPr lang="en-US" dirty="0" smtClean="0">
                <a:latin typeface="Georgia" panose="02040502050405020303" pitchFamily="18" charset="0"/>
              </a:rPr>
              <a:t>The Graduate Assistant Handbook</a:t>
            </a:r>
            <a:endParaRPr lang="en-US" dirty="0">
              <a:latin typeface="Georgia" panose="02040502050405020303" pitchFamily="18" charset="0"/>
            </a:endParaRPr>
          </a:p>
          <a:p>
            <a:endParaRPr lang="en-US" sz="1500" dirty="0" smtClean="0">
              <a:latin typeface="Georgia" panose="02040502050405020303" pitchFamily="18" charset="0"/>
            </a:endParaRPr>
          </a:p>
        </p:txBody>
      </p:sp>
      <p:pic>
        <p:nvPicPr>
          <p:cNvPr id="5" name="Picture 4"/>
          <p:cNvPicPr>
            <a:picLocks noChangeAspect="1"/>
          </p:cNvPicPr>
          <p:nvPr/>
        </p:nvPicPr>
        <p:blipFill>
          <a:blip r:embed="rId4"/>
          <a:stretch>
            <a:fillRect/>
          </a:stretch>
        </p:blipFill>
        <p:spPr>
          <a:xfrm>
            <a:off x="3013246" y="2454166"/>
            <a:ext cx="3004883" cy="4251434"/>
          </a:xfrm>
          <a:prstGeom prst="rect">
            <a:avLst/>
          </a:prstGeom>
        </p:spPr>
      </p:pic>
      <p:sp>
        <p:nvSpPr>
          <p:cNvPr id="7" name="Text Placeholder 2"/>
          <p:cNvSpPr>
            <a:spLocks noGrp="1"/>
          </p:cNvSpPr>
          <p:nvPr>
            <p:ph type="body" idx="1"/>
          </p:nvPr>
        </p:nvSpPr>
        <p:spPr>
          <a:xfrm>
            <a:off x="6211957" y="3128201"/>
            <a:ext cx="1899859" cy="516466"/>
          </a:xfrm>
        </p:spPr>
        <p:txBody>
          <a:bodyPr anchor="b">
            <a:noAutofit/>
          </a:bodyPr>
          <a:lstStyle/>
          <a:p>
            <a:endParaRPr lang="en-US" sz="3000" dirty="0" smtClean="0">
              <a:latin typeface="Georgia" panose="02040502050405020303" pitchFamily="18" charset="0"/>
              <a:hlinkClick r:id="rId3"/>
            </a:endParaRPr>
          </a:p>
          <a:p>
            <a:endParaRPr lang="en-US" sz="3000" dirty="0">
              <a:latin typeface="Georgia" panose="02040502050405020303" pitchFamily="18" charset="0"/>
              <a:hlinkClick r:id="rId3"/>
            </a:endParaRPr>
          </a:p>
          <a:p>
            <a:r>
              <a:rPr lang="en-US" sz="1500" dirty="0" smtClean="0">
                <a:latin typeface="Georgia" panose="02040502050405020303" pitchFamily="18" charset="0"/>
              </a:rPr>
              <a:t>Your primary reference guide</a:t>
            </a:r>
          </a:p>
          <a:p>
            <a:endParaRPr lang="en-US" sz="1500" dirty="0" smtClean="0">
              <a:latin typeface="Georgia" panose="02040502050405020303" pitchFamily="18" charset="0"/>
            </a:endParaRPr>
          </a:p>
        </p:txBody>
      </p:sp>
    </p:spTree>
    <p:extLst>
      <p:ext uri="{BB962C8B-B14F-4D97-AF65-F5344CB8AC3E}">
        <p14:creationId xmlns:p14="http://schemas.microsoft.com/office/powerpoint/2010/main" val="24087036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CM-1016-32800_GeneralPP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251"/>
            <a:ext cx="9144000" cy="6858000"/>
          </a:xfrm>
          <a:prstGeom prst="rect">
            <a:avLst/>
          </a:prstGeom>
        </p:spPr>
      </p:pic>
      <p:sp>
        <p:nvSpPr>
          <p:cNvPr id="2" name="Title 1"/>
          <p:cNvSpPr>
            <a:spLocks noGrp="1"/>
          </p:cNvSpPr>
          <p:nvPr>
            <p:ph type="title"/>
          </p:nvPr>
        </p:nvSpPr>
        <p:spPr>
          <a:xfrm>
            <a:off x="457200" y="939799"/>
            <a:ext cx="8229600" cy="762001"/>
          </a:xfrm>
        </p:spPr>
        <p:txBody>
          <a:bodyPr anchor="b">
            <a:normAutofit/>
          </a:bodyPr>
          <a:lstStyle/>
          <a:p>
            <a:pPr algn="l"/>
            <a:r>
              <a:rPr lang="en-US" sz="3200" b="1" dirty="0" smtClean="0">
                <a:solidFill>
                  <a:srgbClr val="00002F"/>
                </a:solidFill>
                <a:latin typeface="Georgia"/>
                <a:cs typeface="Georgia"/>
              </a:rPr>
              <a:t>ACADEMICS-</a:t>
            </a:r>
            <a:endParaRPr lang="en-US" sz="3200" b="1" dirty="0">
              <a:solidFill>
                <a:srgbClr val="00002F"/>
              </a:solidFill>
              <a:latin typeface="Georgia"/>
              <a:cs typeface="Georgia"/>
            </a:endParaRPr>
          </a:p>
        </p:txBody>
      </p:sp>
      <p:sp>
        <p:nvSpPr>
          <p:cNvPr id="3" name="Text Placeholder 2"/>
          <p:cNvSpPr>
            <a:spLocks noGrp="1"/>
          </p:cNvSpPr>
          <p:nvPr>
            <p:ph type="body" idx="1"/>
          </p:nvPr>
        </p:nvSpPr>
        <p:spPr>
          <a:xfrm>
            <a:off x="583324" y="4093778"/>
            <a:ext cx="8308428" cy="1718677"/>
          </a:xfrm>
        </p:spPr>
        <p:txBody>
          <a:bodyPr anchor="b">
            <a:noAutofit/>
          </a:bodyPr>
          <a:lstStyle/>
          <a:p>
            <a:r>
              <a:rPr lang="en-US" sz="1900" dirty="0" smtClean="0">
                <a:latin typeface="Georgia" panose="02040502050405020303" pitchFamily="18" charset="0"/>
              </a:rPr>
              <a:t>Eligibility for a Graduate Assistantship</a:t>
            </a:r>
          </a:p>
          <a:p>
            <a:endParaRPr lang="en-US" sz="1900" dirty="0" smtClean="0">
              <a:latin typeface="Georgia" panose="02040502050405020303" pitchFamily="18" charset="0"/>
            </a:endParaRPr>
          </a:p>
          <a:p>
            <a:pPr marL="285750" indent="-285750">
              <a:buFont typeface="Arial" panose="020B0604020202020204" pitchFamily="34" charset="0"/>
              <a:buChar char="•"/>
            </a:pPr>
            <a:r>
              <a:rPr lang="en-US" sz="1900" dirty="0" smtClean="0">
                <a:latin typeface="Georgia" panose="02040502050405020303" pitchFamily="18" charset="0"/>
              </a:rPr>
              <a:t>Full Admission to a Graduate Program</a:t>
            </a:r>
          </a:p>
          <a:p>
            <a:pPr marL="285750" indent="-285750">
              <a:buFont typeface="Arial" panose="020B0604020202020204" pitchFamily="34" charset="0"/>
              <a:buChar char="•"/>
            </a:pPr>
            <a:r>
              <a:rPr lang="en-US" sz="1900" dirty="0" smtClean="0">
                <a:latin typeface="Georgia" panose="02040502050405020303" pitchFamily="18" charset="0"/>
              </a:rPr>
              <a:t>You must be enrolled as a full-time student during each semester you are working as a graduate assistant.	</a:t>
            </a:r>
          </a:p>
          <a:p>
            <a:pPr marL="285750" indent="-285750">
              <a:buFont typeface="Arial" panose="020B0604020202020204" pitchFamily="34" charset="0"/>
              <a:buChar char="•"/>
            </a:pPr>
            <a:r>
              <a:rPr lang="en-US" sz="1900" dirty="0" smtClean="0">
                <a:latin typeface="Georgia" panose="02040502050405020303" pitchFamily="18" charset="0"/>
              </a:rPr>
              <a:t>Full-time definition </a:t>
            </a:r>
          </a:p>
          <a:p>
            <a:pPr marL="742896" lvl="1" indent="-285750">
              <a:buFont typeface="Arial" panose="020B0604020202020204" pitchFamily="34" charset="0"/>
              <a:buChar char="•"/>
            </a:pPr>
            <a:r>
              <a:rPr lang="en-US" sz="1500" dirty="0" smtClean="0">
                <a:latin typeface="Georgia" panose="02040502050405020303" pitchFamily="18" charset="0"/>
              </a:rPr>
              <a:t>Fall and Spring – minimum of 9 hours</a:t>
            </a:r>
          </a:p>
          <a:p>
            <a:pPr marL="742896" lvl="1" indent="-285750">
              <a:buFont typeface="Arial" panose="020B0604020202020204" pitchFamily="34" charset="0"/>
              <a:buChar char="•"/>
            </a:pPr>
            <a:r>
              <a:rPr lang="en-US" sz="1500" dirty="0" smtClean="0">
                <a:latin typeface="Georgia" panose="02040502050405020303" pitchFamily="18" charset="0"/>
              </a:rPr>
              <a:t>Summer – minimum of 6 hours</a:t>
            </a:r>
          </a:p>
          <a:p>
            <a:pPr marL="285750" indent="-285750">
              <a:buFont typeface="Arial" panose="020B0604020202020204" pitchFamily="34" charset="0"/>
              <a:buChar char="•"/>
            </a:pPr>
            <a:r>
              <a:rPr lang="en-US" sz="1900" dirty="0" smtClean="0">
                <a:latin typeface="Georgia" panose="02040502050405020303" pitchFamily="18" charset="0"/>
              </a:rPr>
              <a:t>Maintain a minimum cumulative 3.0 GPA and progressing toward degree completion</a:t>
            </a:r>
          </a:p>
          <a:p>
            <a:pPr marL="285750" indent="-285750">
              <a:buFont typeface="Arial" panose="020B0604020202020204" pitchFamily="34" charset="0"/>
              <a:buChar char="•"/>
            </a:pPr>
            <a:r>
              <a:rPr lang="en-US" sz="1900" dirty="0" smtClean="0">
                <a:latin typeface="Georgia" panose="02040502050405020303" pitchFamily="18" charset="0"/>
              </a:rPr>
              <a:t>Maximum work hours may not exceed 20 hours/per week</a:t>
            </a:r>
          </a:p>
          <a:p>
            <a:pPr marL="742896" lvl="1" indent="-285750">
              <a:buFont typeface="Arial" panose="020B0604020202020204" pitchFamily="34" charset="0"/>
              <a:buChar char="•"/>
            </a:pPr>
            <a:r>
              <a:rPr lang="en-US" sz="1500" dirty="0" smtClean="0">
                <a:latin typeface="Georgia" panose="02040502050405020303" pitchFamily="18" charset="0"/>
              </a:rPr>
              <a:t>Students may not hold additional employment if on a full-time assistantship</a:t>
            </a:r>
          </a:p>
        </p:txBody>
      </p:sp>
    </p:spTree>
    <p:extLst>
      <p:ext uri="{BB962C8B-B14F-4D97-AF65-F5344CB8AC3E}">
        <p14:creationId xmlns:p14="http://schemas.microsoft.com/office/powerpoint/2010/main" val="42348079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CM-1016-32800_GeneralPP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251"/>
            <a:ext cx="9144000" cy="6858000"/>
          </a:xfrm>
          <a:prstGeom prst="rect">
            <a:avLst/>
          </a:prstGeom>
        </p:spPr>
      </p:pic>
      <p:sp>
        <p:nvSpPr>
          <p:cNvPr id="2" name="Title 1"/>
          <p:cNvSpPr>
            <a:spLocks noGrp="1"/>
          </p:cNvSpPr>
          <p:nvPr>
            <p:ph type="title"/>
          </p:nvPr>
        </p:nvSpPr>
        <p:spPr>
          <a:xfrm>
            <a:off x="457200" y="939799"/>
            <a:ext cx="8229600" cy="762001"/>
          </a:xfrm>
        </p:spPr>
        <p:txBody>
          <a:bodyPr anchor="b">
            <a:normAutofit/>
          </a:bodyPr>
          <a:lstStyle/>
          <a:p>
            <a:pPr algn="l"/>
            <a:r>
              <a:rPr lang="en-US" sz="3200" b="1" dirty="0" smtClean="0">
                <a:solidFill>
                  <a:srgbClr val="00002F"/>
                </a:solidFill>
                <a:latin typeface="Georgia"/>
                <a:cs typeface="Georgia"/>
              </a:rPr>
              <a:t>ACADEMICS-</a:t>
            </a:r>
            <a:endParaRPr lang="en-US" sz="3200" b="1" dirty="0">
              <a:solidFill>
                <a:srgbClr val="00002F"/>
              </a:solidFill>
              <a:latin typeface="Georgia"/>
              <a:cs typeface="Georgia"/>
            </a:endParaRPr>
          </a:p>
        </p:txBody>
      </p:sp>
      <p:sp>
        <p:nvSpPr>
          <p:cNvPr id="3" name="Text Placeholder 2"/>
          <p:cNvSpPr>
            <a:spLocks noGrp="1"/>
          </p:cNvSpPr>
          <p:nvPr>
            <p:ph type="body" idx="1"/>
          </p:nvPr>
        </p:nvSpPr>
        <p:spPr>
          <a:xfrm>
            <a:off x="583324" y="3983420"/>
            <a:ext cx="8308428" cy="1718677"/>
          </a:xfrm>
        </p:spPr>
        <p:txBody>
          <a:bodyPr anchor="b">
            <a:noAutofit/>
          </a:bodyPr>
          <a:lstStyle/>
          <a:p>
            <a:endParaRPr lang="en-US" sz="3000" dirty="0" smtClean="0">
              <a:latin typeface="Georgia" panose="02040502050405020303" pitchFamily="18" charset="0"/>
              <a:hlinkClick r:id="rId3"/>
            </a:endParaRPr>
          </a:p>
          <a:p>
            <a:r>
              <a:rPr lang="en-US" sz="1900" dirty="0" smtClean="0">
                <a:latin typeface="Georgia" panose="02040502050405020303" pitchFamily="18" charset="0"/>
              </a:rPr>
              <a:t>Maintaining a Graduate Assistantship</a:t>
            </a:r>
          </a:p>
          <a:p>
            <a:endParaRPr lang="en-US" sz="1900" dirty="0" smtClean="0">
              <a:latin typeface="Georgia" panose="02040502050405020303" pitchFamily="18" charset="0"/>
            </a:endParaRPr>
          </a:p>
          <a:p>
            <a:pPr marL="285750" indent="-285750">
              <a:buFont typeface="Arial" panose="020B0604020202020204" pitchFamily="34" charset="0"/>
              <a:buChar char="•"/>
            </a:pPr>
            <a:r>
              <a:rPr lang="en-US" sz="1900" dirty="0" smtClean="0">
                <a:latin typeface="Georgia" panose="02040502050405020303" pitchFamily="18" charset="0"/>
              </a:rPr>
              <a:t>You are required to perform your graduate assistantship duties satisfactorily</a:t>
            </a:r>
          </a:p>
          <a:p>
            <a:pPr marL="285750" indent="-285750">
              <a:buFont typeface="Arial" panose="020B0604020202020204" pitchFamily="34" charset="0"/>
              <a:buChar char="•"/>
            </a:pPr>
            <a:r>
              <a:rPr lang="en-US" sz="1900" dirty="0" smtClean="0">
                <a:latin typeface="Georgia" panose="02040502050405020303" pitchFamily="18" charset="0"/>
              </a:rPr>
              <a:t>You must maintain the standards of academic conduct</a:t>
            </a:r>
          </a:p>
          <a:p>
            <a:pPr marL="285750" indent="-285750">
              <a:buFont typeface="Arial" panose="020B0604020202020204" pitchFamily="34" charset="0"/>
              <a:buChar char="•"/>
            </a:pPr>
            <a:r>
              <a:rPr lang="en-US" sz="1900" dirty="0" smtClean="0">
                <a:latin typeface="Georgia" panose="02040502050405020303" pitchFamily="18" charset="0"/>
              </a:rPr>
              <a:t>You must honor the terms of your contract agreement</a:t>
            </a:r>
          </a:p>
          <a:p>
            <a:pPr marL="285750" indent="-285750">
              <a:buFont typeface="Arial" panose="020B0604020202020204" pitchFamily="34" charset="0"/>
              <a:buChar char="•"/>
            </a:pPr>
            <a:r>
              <a:rPr lang="en-US" sz="1900" dirty="0" smtClean="0">
                <a:latin typeface="Georgia" panose="02040502050405020303" pitchFamily="18" charset="0"/>
              </a:rPr>
              <a:t>If a TA – you must meet the minimum oral proficiency requirement</a:t>
            </a:r>
          </a:p>
          <a:p>
            <a:pPr marL="742896" lvl="1" indent="-285750">
              <a:buFont typeface="Arial" panose="020B0604020202020204" pitchFamily="34" charset="0"/>
              <a:buChar char="•"/>
            </a:pPr>
            <a:r>
              <a:rPr lang="en-US" sz="1500" dirty="0" smtClean="0">
                <a:latin typeface="Georgia" panose="02040502050405020303" pitchFamily="18" charset="0"/>
              </a:rPr>
              <a:t>23 – TOEFL Speaking Component (Internationals)</a:t>
            </a:r>
          </a:p>
          <a:p>
            <a:pPr marL="742896" lvl="1" indent="-285750">
              <a:buFont typeface="Arial" panose="020B0604020202020204" pitchFamily="34" charset="0"/>
              <a:buChar char="•"/>
            </a:pPr>
            <a:r>
              <a:rPr lang="en-US" sz="1500" dirty="0" smtClean="0">
                <a:latin typeface="Georgia" panose="02040502050405020303" pitchFamily="18" charset="0"/>
              </a:rPr>
              <a:t>Assessed by departmental procedures (domestics)</a:t>
            </a:r>
          </a:p>
          <a:p>
            <a:pPr marL="285750" indent="-285750">
              <a:buFont typeface="Arial" panose="020B0604020202020204" pitchFamily="34" charset="0"/>
              <a:buChar char="•"/>
            </a:pPr>
            <a:r>
              <a:rPr lang="en-US" sz="1900" dirty="0" smtClean="0">
                <a:latin typeface="Georgia" panose="02040502050405020303" pitchFamily="18" charset="0"/>
              </a:rPr>
              <a:t>If you give up your assistantship – you also give up the tuition waiver – repayment is required (after Census date)</a:t>
            </a:r>
          </a:p>
        </p:txBody>
      </p:sp>
    </p:spTree>
    <p:extLst>
      <p:ext uri="{BB962C8B-B14F-4D97-AF65-F5344CB8AC3E}">
        <p14:creationId xmlns:p14="http://schemas.microsoft.com/office/powerpoint/2010/main" val="12625840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CM-1016-32800_GeneralPP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251"/>
            <a:ext cx="9144000" cy="6858000"/>
          </a:xfrm>
          <a:prstGeom prst="rect">
            <a:avLst/>
          </a:prstGeom>
        </p:spPr>
      </p:pic>
      <p:sp>
        <p:nvSpPr>
          <p:cNvPr id="2" name="Title 1"/>
          <p:cNvSpPr>
            <a:spLocks noGrp="1"/>
          </p:cNvSpPr>
          <p:nvPr>
            <p:ph type="title"/>
          </p:nvPr>
        </p:nvSpPr>
        <p:spPr>
          <a:xfrm>
            <a:off x="457200" y="939799"/>
            <a:ext cx="8229600" cy="762001"/>
          </a:xfrm>
        </p:spPr>
        <p:txBody>
          <a:bodyPr anchor="b">
            <a:normAutofit/>
          </a:bodyPr>
          <a:lstStyle/>
          <a:p>
            <a:pPr algn="l"/>
            <a:r>
              <a:rPr lang="en-US" sz="3200" b="1" dirty="0" smtClean="0">
                <a:solidFill>
                  <a:srgbClr val="00002F"/>
                </a:solidFill>
                <a:latin typeface="Georgia"/>
                <a:cs typeface="Georgia"/>
              </a:rPr>
              <a:t>ACADEMICS- </a:t>
            </a:r>
            <a:endParaRPr lang="en-US" sz="3200" b="1" dirty="0">
              <a:solidFill>
                <a:srgbClr val="00002F"/>
              </a:solidFill>
              <a:latin typeface="Georgia"/>
              <a:cs typeface="Georgia"/>
            </a:endParaRPr>
          </a:p>
        </p:txBody>
      </p:sp>
      <p:sp>
        <p:nvSpPr>
          <p:cNvPr id="3" name="Text Placeholder 2"/>
          <p:cNvSpPr>
            <a:spLocks noGrp="1"/>
          </p:cNvSpPr>
          <p:nvPr>
            <p:ph type="body" idx="1"/>
          </p:nvPr>
        </p:nvSpPr>
        <p:spPr>
          <a:xfrm>
            <a:off x="417785" y="5364861"/>
            <a:ext cx="8308428" cy="1009231"/>
          </a:xfrm>
        </p:spPr>
        <p:txBody>
          <a:bodyPr anchor="b">
            <a:noAutofit/>
          </a:bodyPr>
          <a:lstStyle/>
          <a:p>
            <a:endParaRPr lang="en-US" sz="3000" dirty="0" smtClean="0">
              <a:latin typeface="Georgia" panose="02040502050405020303" pitchFamily="18" charset="0"/>
              <a:hlinkClick r:id="rId3"/>
            </a:endParaRPr>
          </a:p>
          <a:p>
            <a:endParaRPr lang="en-US" sz="800" dirty="0" smtClean="0">
              <a:latin typeface="Georgia" panose="02040502050405020303" pitchFamily="18" charset="0"/>
            </a:endParaRPr>
          </a:p>
          <a:p>
            <a:pPr algn="ctr"/>
            <a:r>
              <a:rPr lang="en-US" sz="1800" dirty="0" smtClean="0">
                <a:latin typeface="Georgia" panose="02040502050405020303" pitchFamily="18" charset="0"/>
              </a:rPr>
              <a:t>FEE REMISSION FOR GRADUATE ASSISTANTS (GAs)</a:t>
            </a:r>
          </a:p>
          <a:p>
            <a:pPr algn="ctr"/>
            <a:endParaRPr lang="en-US" sz="1800" dirty="0">
              <a:latin typeface="Georgia" panose="02040502050405020303" pitchFamily="18" charset="0"/>
            </a:endParaRPr>
          </a:p>
          <a:p>
            <a:pPr algn="ctr"/>
            <a:r>
              <a:rPr lang="en-US" sz="1800" dirty="0" smtClean="0">
                <a:latin typeface="Georgia" panose="02040502050405020303" pitchFamily="18" charset="0"/>
              </a:rPr>
              <a:t>UA shall provide a scholarship during each semester or summer session of award </a:t>
            </a:r>
          </a:p>
          <a:p>
            <a:pPr algn="ctr"/>
            <a:endParaRPr lang="en-US" sz="1800" dirty="0">
              <a:latin typeface="Georgia" panose="02040502050405020303" pitchFamily="18" charset="0"/>
            </a:endParaRPr>
          </a:p>
          <a:p>
            <a:pPr algn="ctr"/>
            <a:endParaRPr lang="en-US" sz="1800" dirty="0" smtClean="0">
              <a:latin typeface="Georgia" panose="02040502050405020303" pitchFamily="18" charset="0"/>
            </a:endParaRPr>
          </a:p>
          <a:p>
            <a:pPr algn="ctr"/>
            <a:r>
              <a:rPr lang="en-US" sz="1800" dirty="0" smtClean="0">
                <a:latin typeface="Georgia" panose="02040502050405020303" pitchFamily="18" charset="0"/>
              </a:rPr>
              <a:t>Scholarships are not provided for:</a:t>
            </a:r>
          </a:p>
          <a:p>
            <a:r>
              <a:rPr lang="en-US" sz="1800" dirty="0" smtClean="0">
                <a:latin typeface="Georgia" panose="02040502050405020303" pitchFamily="18" charset="0"/>
              </a:rPr>
              <a:t>		undergraduate/audit courses	professional fees</a:t>
            </a:r>
          </a:p>
          <a:p>
            <a:r>
              <a:rPr lang="en-US" sz="1800" dirty="0" smtClean="0">
                <a:latin typeface="Georgia" panose="02040502050405020303" pitchFamily="18" charset="0"/>
              </a:rPr>
              <a:t>		administrative fees				facilities fees</a:t>
            </a:r>
          </a:p>
          <a:p>
            <a:r>
              <a:rPr lang="en-US" sz="1800" dirty="0" smtClean="0">
                <a:latin typeface="Georgia" panose="02040502050405020303" pitchFamily="18" charset="0"/>
              </a:rPr>
              <a:t>		technology fees					drop/add fees</a:t>
            </a:r>
          </a:p>
          <a:p>
            <a:r>
              <a:rPr lang="en-US" sz="1800" dirty="0" smtClean="0">
                <a:latin typeface="Georgia" panose="02040502050405020303" pitchFamily="18" charset="0"/>
              </a:rPr>
              <a:t>		library fees						miscellaneous fees</a:t>
            </a:r>
          </a:p>
          <a:p>
            <a:r>
              <a:rPr lang="en-US" sz="1800" dirty="0" smtClean="0">
                <a:latin typeface="Georgia" panose="02040502050405020303" pitchFamily="18" charset="0"/>
              </a:rPr>
              <a:t>		general service fees			late registration fees</a:t>
            </a:r>
          </a:p>
          <a:p>
            <a:r>
              <a:rPr lang="en-US" sz="1800" dirty="0" smtClean="0">
                <a:latin typeface="Georgia" panose="02040502050405020303" pitchFamily="18" charset="0"/>
              </a:rPr>
              <a:t>		tuition/fees at other institutions						</a:t>
            </a:r>
            <a:endParaRPr lang="en-US" sz="1800" dirty="0">
              <a:latin typeface="Georgia" panose="02040502050405020303" pitchFamily="18" charset="0"/>
            </a:endParaRPr>
          </a:p>
          <a:p>
            <a:pPr algn="ctr"/>
            <a:endParaRPr lang="en-US" sz="1500" dirty="0" smtClean="0">
              <a:latin typeface="Georgia" panose="02040502050405020303" pitchFamily="18" charset="0"/>
            </a:endParaRPr>
          </a:p>
        </p:txBody>
      </p:sp>
    </p:spTree>
    <p:extLst>
      <p:ext uri="{BB962C8B-B14F-4D97-AF65-F5344CB8AC3E}">
        <p14:creationId xmlns:p14="http://schemas.microsoft.com/office/powerpoint/2010/main" val="38234177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CM-1016-32800_GeneralPP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251"/>
            <a:ext cx="9144000" cy="6858000"/>
          </a:xfrm>
          <a:prstGeom prst="rect">
            <a:avLst/>
          </a:prstGeom>
        </p:spPr>
      </p:pic>
      <p:sp>
        <p:nvSpPr>
          <p:cNvPr id="2" name="Title 1"/>
          <p:cNvSpPr>
            <a:spLocks noGrp="1"/>
          </p:cNvSpPr>
          <p:nvPr>
            <p:ph type="title"/>
          </p:nvPr>
        </p:nvSpPr>
        <p:spPr>
          <a:xfrm>
            <a:off x="457200" y="939799"/>
            <a:ext cx="8229600" cy="762001"/>
          </a:xfrm>
        </p:spPr>
        <p:txBody>
          <a:bodyPr anchor="b">
            <a:normAutofit/>
          </a:bodyPr>
          <a:lstStyle/>
          <a:p>
            <a:pPr algn="l"/>
            <a:r>
              <a:rPr lang="en-US" sz="3200" b="1" dirty="0" smtClean="0">
                <a:solidFill>
                  <a:srgbClr val="00002F"/>
                </a:solidFill>
                <a:latin typeface="Georgia"/>
                <a:cs typeface="Georgia"/>
              </a:rPr>
              <a:t>ACADEMICS- </a:t>
            </a:r>
            <a:endParaRPr lang="en-US" sz="3200" b="1" dirty="0">
              <a:solidFill>
                <a:srgbClr val="00002F"/>
              </a:solidFill>
              <a:latin typeface="Georgia"/>
              <a:cs typeface="Georgia"/>
            </a:endParaRPr>
          </a:p>
        </p:txBody>
      </p:sp>
      <p:sp>
        <p:nvSpPr>
          <p:cNvPr id="3" name="Text Placeholder 2"/>
          <p:cNvSpPr>
            <a:spLocks noGrp="1"/>
          </p:cNvSpPr>
          <p:nvPr>
            <p:ph type="body" idx="1"/>
          </p:nvPr>
        </p:nvSpPr>
        <p:spPr>
          <a:xfrm>
            <a:off x="254132" y="1473691"/>
            <a:ext cx="8308428" cy="1009231"/>
          </a:xfrm>
        </p:spPr>
        <p:txBody>
          <a:bodyPr anchor="b">
            <a:noAutofit/>
          </a:bodyPr>
          <a:lstStyle/>
          <a:p>
            <a:endParaRPr lang="en-US" sz="3000" dirty="0" smtClean="0">
              <a:latin typeface="Georgia" panose="02040502050405020303" pitchFamily="18" charset="0"/>
              <a:hlinkClick r:id="rId3"/>
            </a:endParaRPr>
          </a:p>
          <a:p>
            <a:endParaRPr lang="en-US" sz="800" dirty="0" smtClean="0">
              <a:latin typeface="Georgia" panose="02040502050405020303" pitchFamily="18" charset="0"/>
            </a:endParaRPr>
          </a:p>
          <a:p>
            <a:pPr algn="ctr"/>
            <a:r>
              <a:rPr lang="en-US" sz="1500" dirty="0" smtClean="0">
                <a:latin typeface="Georgia" panose="02040502050405020303" pitchFamily="18" charset="0"/>
              </a:rPr>
              <a:t>OFFICE OF </a:t>
            </a:r>
            <a:r>
              <a:rPr lang="en-US" sz="1500" dirty="0">
                <a:latin typeface="Georgia" panose="02040502050405020303" pitchFamily="18" charset="0"/>
              </a:rPr>
              <a:t>RESEARCH </a:t>
            </a:r>
            <a:r>
              <a:rPr lang="en-US" sz="1500" dirty="0" smtClean="0">
                <a:latin typeface="Georgia" panose="02040502050405020303" pitchFamily="18" charset="0"/>
              </a:rPr>
              <a:t>ADMINISTRATION</a:t>
            </a:r>
          </a:p>
          <a:p>
            <a:pPr algn="ctr"/>
            <a:r>
              <a:rPr lang="en-US" sz="1500" dirty="0" smtClean="0">
                <a:latin typeface="Georgia" panose="02040502050405020303" pitchFamily="18" charset="0"/>
              </a:rPr>
              <a:t>https</a:t>
            </a:r>
            <a:r>
              <a:rPr lang="en-US" sz="1500" dirty="0">
                <a:latin typeface="Georgia" panose="02040502050405020303" pitchFamily="18" charset="0"/>
              </a:rPr>
              <a:t>://www.uakron.edu/research/ora/</a:t>
            </a:r>
            <a:endParaRPr lang="en-US" sz="1500" dirty="0" smtClean="0">
              <a:latin typeface="Georgia" panose="02040502050405020303" pitchFamily="18" charset="0"/>
            </a:endParaRPr>
          </a:p>
          <a:p>
            <a:pPr algn="ctr"/>
            <a:endParaRPr lang="en-US" sz="1500" dirty="0" smtClean="0">
              <a:latin typeface="Georgia" panose="02040502050405020303" pitchFamily="18" charset="0"/>
            </a:endParaRPr>
          </a:p>
        </p:txBody>
      </p:sp>
      <p:pic>
        <p:nvPicPr>
          <p:cNvPr id="5" name="Picture 4"/>
          <p:cNvPicPr>
            <a:picLocks noChangeAspect="1"/>
          </p:cNvPicPr>
          <p:nvPr/>
        </p:nvPicPr>
        <p:blipFill rotWithShape="1">
          <a:blip r:embed="rId4"/>
          <a:srcRect t="2994"/>
          <a:stretch/>
        </p:blipFill>
        <p:spPr>
          <a:xfrm>
            <a:off x="554540" y="2286001"/>
            <a:ext cx="5970158" cy="4367634"/>
          </a:xfrm>
          <a:prstGeom prst="rect">
            <a:avLst/>
          </a:prstGeom>
        </p:spPr>
      </p:pic>
    </p:spTree>
    <p:extLst>
      <p:ext uri="{BB962C8B-B14F-4D97-AF65-F5344CB8AC3E}">
        <p14:creationId xmlns:p14="http://schemas.microsoft.com/office/powerpoint/2010/main" val="5317483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CM-1016-32800_GeneralPP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251"/>
            <a:ext cx="9144000" cy="6858000"/>
          </a:xfrm>
          <a:prstGeom prst="rect">
            <a:avLst/>
          </a:prstGeom>
        </p:spPr>
      </p:pic>
      <p:sp>
        <p:nvSpPr>
          <p:cNvPr id="2" name="Title 1"/>
          <p:cNvSpPr>
            <a:spLocks noGrp="1"/>
          </p:cNvSpPr>
          <p:nvPr>
            <p:ph type="title"/>
          </p:nvPr>
        </p:nvSpPr>
        <p:spPr>
          <a:xfrm>
            <a:off x="457200" y="939799"/>
            <a:ext cx="8229600" cy="762001"/>
          </a:xfrm>
        </p:spPr>
        <p:txBody>
          <a:bodyPr anchor="b">
            <a:normAutofit/>
          </a:bodyPr>
          <a:lstStyle/>
          <a:p>
            <a:pPr algn="l"/>
            <a:r>
              <a:rPr lang="en-US" sz="3200" b="1" dirty="0" smtClean="0">
                <a:solidFill>
                  <a:srgbClr val="00002F"/>
                </a:solidFill>
                <a:latin typeface="Georgia"/>
                <a:cs typeface="Georgia"/>
              </a:rPr>
              <a:t>Payroll- Eligibility  (Diane Shovestull)</a:t>
            </a:r>
            <a:endParaRPr lang="en-US" sz="3200" b="1" dirty="0">
              <a:solidFill>
                <a:srgbClr val="00002F"/>
              </a:solidFill>
              <a:latin typeface="Georgia"/>
              <a:cs typeface="Georgia"/>
            </a:endParaRPr>
          </a:p>
        </p:txBody>
      </p:sp>
      <p:sp>
        <p:nvSpPr>
          <p:cNvPr id="3" name="Text Placeholder 2"/>
          <p:cNvSpPr>
            <a:spLocks noGrp="1"/>
          </p:cNvSpPr>
          <p:nvPr>
            <p:ph type="body" idx="1"/>
          </p:nvPr>
        </p:nvSpPr>
        <p:spPr>
          <a:xfrm>
            <a:off x="457200" y="4192097"/>
            <a:ext cx="8308428" cy="1009231"/>
          </a:xfrm>
        </p:spPr>
        <p:txBody>
          <a:bodyPr anchor="b">
            <a:noAutofit/>
          </a:bodyPr>
          <a:lstStyle/>
          <a:p>
            <a:endParaRPr lang="en-US" sz="3000" dirty="0" smtClean="0">
              <a:latin typeface="Georgia" panose="02040502050405020303" pitchFamily="18" charset="0"/>
              <a:hlinkClick r:id="rId3"/>
            </a:endParaRPr>
          </a:p>
          <a:p>
            <a:r>
              <a:rPr lang="en-US" sz="1900" dirty="0" smtClean="0">
                <a:latin typeface="Georgia" panose="02040502050405020303" pitchFamily="18" charset="0"/>
              </a:rPr>
              <a:t>I-9 Forms		</a:t>
            </a:r>
          </a:p>
          <a:p>
            <a:endParaRPr lang="en-US" sz="800" dirty="0" smtClean="0">
              <a:latin typeface="Georgia" panose="02040502050405020303" pitchFamily="18" charset="0"/>
            </a:endParaRPr>
          </a:p>
          <a:p>
            <a:pPr marL="285750" indent="-285750">
              <a:buFont typeface="Arial" panose="020B0604020202020204" pitchFamily="34" charset="0"/>
              <a:buChar char="•"/>
            </a:pPr>
            <a:r>
              <a:rPr lang="en-US" sz="1900" dirty="0" smtClean="0">
                <a:latin typeface="Georgia" panose="02040502050405020303" pitchFamily="18" charset="0"/>
              </a:rPr>
              <a:t>All Graduate Assistants are required to complete the I-9 form for the Graduate School</a:t>
            </a:r>
          </a:p>
          <a:p>
            <a:pPr marL="285750" indent="-285750">
              <a:buFont typeface="Arial" panose="020B0604020202020204" pitchFamily="34" charset="0"/>
              <a:buChar char="•"/>
            </a:pPr>
            <a:r>
              <a:rPr lang="en-US" sz="1900" dirty="0" smtClean="0">
                <a:latin typeface="Georgia" panose="02040502050405020303" pitchFamily="18" charset="0"/>
              </a:rPr>
              <a:t>You will fill out the I-9 in your home department</a:t>
            </a:r>
          </a:p>
          <a:p>
            <a:pPr marL="285750" indent="-285750">
              <a:buFont typeface="Arial" panose="020B0604020202020204" pitchFamily="34" charset="0"/>
              <a:buChar char="•"/>
            </a:pPr>
            <a:r>
              <a:rPr lang="en-US" sz="1900" dirty="0" smtClean="0">
                <a:latin typeface="Georgia" panose="02040502050405020303" pitchFamily="18" charset="0"/>
              </a:rPr>
              <a:t>You will not be paid until the Graduate School has received your I-9</a:t>
            </a:r>
          </a:p>
          <a:p>
            <a:pPr marL="742896" lvl="1" indent="-285750">
              <a:buFont typeface="Arial" panose="020B0604020202020204" pitchFamily="34" charset="0"/>
              <a:buChar char="•"/>
            </a:pPr>
            <a:r>
              <a:rPr lang="en-US" sz="1500" dirty="0" smtClean="0">
                <a:latin typeface="Georgia" panose="02040502050405020303" pitchFamily="18" charset="0"/>
              </a:rPr>
              <a:t>Purpose – to document that both citizens and non-citizens are authorized to work in the US.  It is required by Homeland Security and MUST be completed by ALL graduate assistants.</a:t>
            </a:r>
          </a:p>
          <a:p>
            <a:pPr marL="742896" lvl="1" indent="-285750">
              <a:buFont typeface="Arial" panose="020B0604020202020204" pitchFamily="34" charset="0"/>
              <a:buChar char="•"/>
            </a:pPr>
            <a:r>
              <a:rPr lang="en-US" sz="1500" dirty="0" smtClean="0">
                <a:latin typeface="Georgia" panose="02040502050405020303" pitchFamily="18" charset="0"/>
              </a:rPr>
              <a:t>Most commonly accepted identification is passport or driver’s license AND social security card – list of acceptable documents on website</a:t>
            </a:r>
          </a:p>
        </p:txBody>
      </p:sp>
    </p:spTree>
    <p:extLst>
      <p:ext uri="{BB962C8B-B14F-4D97-AF65-F5344CB8AC3E}">
        <p14:creationId xmlns:p14="http://schemas.microsoft.com/office/powerpoint/2010/main" val="33302432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CM-1016-32800_GeneralPP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939799"/>
            <a:ext cx="8229600" cy="762001"/>
          </a:xfrm>
        </p:spPr>
        <p:txBody>
          <a:bodyPr anchor="b">
            <a:normAutofit/>
          </a:bodyPr>
          <a:lstStyle/>
          <a:p>
            <a:r>
              <a:rPr lang="en-US" sz="3200" dirty="0">
                <a:latin typeface="Georgia" panose="02040502050405020303" pitchFamily="18" charset="0"/>
              </a:rPr>
              <a:t>Payroll Forms</a:t>
            </a:r>
          </a:p>
        </p:txBody>
      </p:sp>
      <p:sp>
        <p:nvSpPr>
          <p:cNvPr id="3" name="Text Placeholder 2"/>
          <p:cNvSpPr>
            <a:spLocks noGrp="1"/>
          </p:cNvSpPr>
          <p:nvPr>
            <p:ph type="body" idx="1"/>
          </p:nvPr>
        </p:nvSpPr>
        <p:spPr>
          <a:xfrm>
            <a:off x="516835" y="1860061"/>
            <a:ext cx="8308428" cy="3821724"/>
          </a:xfrm>
        </p:spPr>
        <p:txBody>
          <a:bodyPr anchor="b">
            <a:noAutofit/>
          </a:bodyPr>
          <a:lstStyle/>
          <a:p>
            <a:endParaRPr lang="en-US" sz="800" dirty="0" smtClean="0">
              <a:latin typeface="Georgia" panose="02040502050405020303" pitchFamily="18" charset="0"/>
            </a:endParaRPr>
          </a:p>
          <a:p>
            <a:pPr marL="285750" indent="-285750">
              <a:buFont typeface="Arial" panose="020B0604020202020204" pitchFamily="34" charset="0"/>
              <a:buChar char="•"/>
            </a:pPr>
            <a:r>
              <a:rPr lang="en-US" sz="1900" dirty="0" smtClean="0">
                <a:latin typeface="Georgia" panose="02040502050405020303" pitchFamily="18" charset="0"/>
              </a:rPr>
              <a:t>International students: e-mail Brenda McHenry at </a:t>
            </a:r>
            <a:r>
              <a:rPr lang="en-US" sz="1900" dirty="0" smtClean="0">
                <a:latin typeface="Georgia" panose="02040502050405020303" pitchFamily="18" charset="0"/>
                <a:hlinkClick r:id="rId3"/>
              </a:rPr>
              <a:t>mchenry@uakron.edu</a:t>
            </a:r>
            <a:endParaRPr lang="en-US" sz="1900" dirty="0" smtClean="0">
              <a:latin typeface="Georgia" panose="02040502050405020303" pitchFamily="18" charset="0"/>
            </a:endParaRPr>
          </a:p>
          <a:p>
            <a:pPr marL="285750" indent="-285750">
              <a:buFont typeface="Arial" panose="020B0604020202020204" pitchFamily="34" charset="0"/>
              <a:buChar char="•"/>
            </a:pPr>
            <a:r>
              <a:rPr lang="en-US" sz="1900" dirty="0">
                <a:latin typeface="Georgia" panose="02040502050405020303" pitchFamily="18" charset="0"/>
              </a:rPr>
              <a:t>2018 W-4 </a:t>
            </a:r>
            <a:r>
              <a:rPr lang="en-US" sz="1900" dirty="0" smtClean="0">
                <a:latin typeface="Georgia" panose="02040502050405020303" pitchFamily="18" charset="0"/>
              </a:rPr>
              <a:t>Form/Ohio </a:t>
            </a:r>
            <a:r>
              <a:rPr lang="en-US" sz="1900" dirty="0">
                <a:latin typeface="Georgia" panose="02040502050405020303" pitchFamily="18" charset="0"/>
              </a:rPr>
              <a:t>IT-4 </a:t>
            </a:r>
            <a:r>
              <a:rPr lang="en-US" sz="1900" dirty="0" smtClean="0">
                <a:latin typeface="Georgia" panose="02040502050405020303" pitchFamily="18" charset="0"/>
              </a:rPr>
              <a:t>Form</a:t>
            </a:r>
          </a:p>
          <a:p>
            <a:pPr marL="285750" indent="-285750">
              <a:buFont typeface="Arial" panose="020B0604020202020204" pitchFamily="34" charset="0"/>
              <a:buChar char="•"/>
            </a:pPr>
            <a:r>
              <a:rPr lang="en-US" sz="1900" dirty="0" smtClean="0">
                <a:latin typeface="Georgia" panose="02040502050405020303" pitchFamily="18" charset="0"/>
              </a:rPr>
              <a:t>Form </a:t>
            </a:r>
            <a:r>
              <a:rPr lang="en-US" sz="1900" dirty="0">
                <a:latin typeface="Georgia" panose="02040502050405020303" pitchFamily="18" charset="0"/>
              </a:rPr>
              <a:t>SSA-1945</a:t>
            </a:r>
          </a:p>
          <a:p>
            <a:pPr marL="285750" indent="-285750">
              <a:buFont typeface="Arial" panose="020B0604020202020204" pitchFamily="34" charset="0"/>
              <a:buChar char="•"/>
            </a:pPr>
            <a:r>
              <a:rPr lang="en-US" sz="1900" dirty="0" smtClean="0">
                <a:latin typeface="Georgia" panose="02040502050405020303" pitchFamily="18" charset="0"/>
              </a:rPr>
              <a:t>Direct </a:t>
            </a:r>
            <a:r>
              <a:rPr lang="en-US" sz="1900" dirty="0">
                <a:latin typeface="Georgia" panose="02040502050405020303" pitchFamily="18" charset="0"/>
              </a:rPr>
              <a:t>Deposit Form (pick-up 1</a:t>
            </a:r>
            <a:r>
              <a:rPr lang="en-US" sz="1900" baseline="30000" dirty="0">
                <a:latin typeface="Georgia" panose="02040502050405020303" pitchFamily="18" charset="0"/>
              </a:rPr>
              <a:t>st</a:t>
            </a:r>
            <a:r>
              <a:rPr lang="en-US" sz="1900" dirty="0">
                <a:latin typeface="Georgia" panose="02040502050405020303" pitchFamily="18" charset="0"/>
              </a:rPr>
              <a:t> paycheck)</a:t>
            </a:r>
          </a:p>
          <a:p>
            <a:pPr marL="285750" indent="-285750">
              <a:buFont typeface="Arial" panose="020B0604020202020204" pitchFamily="34" charset="0"/>
              <a:buChar char="•"/>
            </a:pPr>
            <a:r>
              <a:rPr lang="en-US" sz="1900" dirty="0" smtClean="0">
                <a:latin typeface="Georgia" panose="02040502050405020303" pitchFamily="18" charset="0"/>
              </a:rPr>
              <a:t>OPERS Exemption </a:t>
            </a:r>
            <a:r>
              <a:rPr lang="en-US" sz="1900" dirty="0">
                <a:latin typeface="Georgia" panose="02040502050405020303" pitchFamily="18" charset="0"/>
              </a:rPr>
              <a:t>Form </a:t>
            </a:r>
            <a:r>
              <a:rPr lang="en-US" sz="1900" dirty="0" smtClean="0">
                <a:latin typeface="Georgia" panose="02040502050405020303" pitchFamily="18" charset="0"/>
              </a:rPr>
              <a:t>or Election Form for Students</a:t>
            </a:r>
          </a:p>
          <a:p>
            <a:pPr lvl="1"/>
            <a:r>
              <a:rPr lang="en-US" sz="1100" dirty="0" smtClean="0">
                <a:latin typeface="Georgia" panose="02040502050405020303" pitchFamily="18" charset="0"/>
              </a:rPr>
              <a:t>Hired on or after September 28, 2016</a:t>
            </a:r>
            <a:endParaRPr lang="en-US" sz="1100" dirty="0">
              <a:latin typeface="Georgia" panose="02040502050405020303" pitchFamily="18" charset="0"/>
            </a:endParaRPr>
          </a:p>
          <a:p>
            <a:pPr marL="285750" indent="-285750">
              <a:buFont typeface="Arial" panose="020B0604020202020204" pitchFamily="34" charset="0"/>
              <a:buChar char="•"/>
            </a:pPr>
            <a:r>
              <a:rPr lang="en-US" sz="1900" dirty="0" smtClean="0">
                <a:latin typeface="Georgia" panose="02040502050405020303" pitchFamily="18" charset="0"/>
              </a:rPr>
              <a:t>SERS Exemption Form or Membership Record</a:t>
            </a:r>
          </a:p>
          <a:p>
            <a:pPr marL="285750" indent="-285750">
              <a:buFont typeface="Arial" panose="020B0604020202020204" pitchFamily="34" charset="0"/>
              <a:buChar char="•"/>
            </a:pPr>
            <a:r>
              <a:rPr lang="en-US" sz="1900" dirty="0" smtClean="0">
                <a:latin typeface="Georgia" panose="02040502050405020303" pitchFamily="18" charset="0"/>
              </a:rPr>
              <a:t>30 </a:t>
            </a:r>
            <a:r>
              <a:rPr lang="en-US" sz="1900" dirty="0">
                <a:latin typeface="Georgia" panose="02040502050405020303" pitchFamily="18" charset="0"/>
              </a:rPr>
              <a:t>days from date of hire to submit an exemption form</a:t>
            </a:r>
          </a:p>
          <a:p>
            <a:pPr marL="285750" indent="-285750">
              <a:buFont typeface="Arial" panose="020B0604020202020204" pitchFamily="34" charset="0"/>
              <a:buChar char="•"/>
            </a:pPr>
            <a:r>
              <a:rPr lang="en-US" sz="1900" dirty="0" smtClean="0">
                <a:latin typeface="Georgia" panose="02040502050405020303" pitchFamily="18" charset="0"/>
              </a:rPr>
              <a:t>Forms available on the Payroll Forms web page</a:t>
            </a:r>
          </a:p>
          <a:p>
            <a:pPr lvl="1"/>
            <a:endParaRPr lang="en-US" sz="1300" dirty="0">
              <a:latin typeface="Georgia" panose="02040502050405020303" pitchFamily="18" charset="0"/>
            </a:endParaRPr>
          </a:p>
        </p:txBody>
      </p:sp>
    </p:spTree>
    <p:extLst>
      <p:ext uri="{BB962C8B-B14F-4D97-AF65-F5344CB8AC3E}">
        <p14:creationId xmlns:p14="http://schemas.microsoft.com/office/powerpoint/2010/main" val="38469608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CM-1016-32800_GeneralPP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7" y="80718"/>
            <a:ext cx="9144000" cy="6858000"/>
          </a:xfrm>
          <a:prstGeom prst="rect">
            <a:avLst/>
          </a:prstGeom>
        </p:spPr>
      </p:pic>
      <p:sp>
        <p:nvSpPr>
          <p:cNvPr id="3" name="Text Placeholder 2"/>
          <p:cNvSpPr>
            <a:spLocks noGrp="1"/>
          </p:cNvSpPr>
          <p:nvPr>
            <p:ph type="body" idx="1"/>
          </p:nvPr>
        </p:nvSpPr>
        <p:spPr>
          <a:xfrm>
            <a:off x="516835" y="984738"/>
            <a:ext cx="8308428" cy="4986216"/>
          </a:xfrm>
        </p:spPr>
        <p:txBody>
          <a:bodyPr anchor="b">
            <a:noAutofit/>
          </a:bodyPr>
          <a:lstStyle/>
          <a:p>
            <a:pPr lvl="0" algn="ctr" defTabSz="914400" eaLnBrk="0" fontAlgn="base" hangingPunct="0">
              <a:spcAft>
                <a:spcPct val="0"/>
              </a:spcAft>
              <a:buClr>
                <a:srgbClr val="333399"/>
              </a:buClr>
            </a:pPr>
            <a:r>
              <a:rPr lang="en-US" sz="2000" kern="0" dirty="0" smtClean="0">
                <a:latin typeface="Garamond" pitchFamily="18" charset="0"/>
                <a:cs typeface="Arial"/>
              </a:rPr>
              <a:t>Graduate Teaching Assistants</a:t>
            </a:r>
          </a:p>
          <a:p>
            <a:pPr marL="342900" lvl="0" indent="-342900" defTabSz="914400" eaLnBrk="0" fontAlgn="base" hangingPunct="0">
              <a:spcAft>
                <a:spcPct val="0"/>
              </a:spcAft>
              <a:buClr>
                <a:srgbClr val="333399"/>
              </a:buClr>
              <a:buFont typeface="Times" pitchFamily="-112" charset="0"/>
              <a:buChar char="•"/>
            </a:pPr>
            <a:r>
              <a:rPr lang="en-US" sz="1800" b="0" kern="0" dirty="0" smtClean="0">
                <a:latin typeface="Garamond" pitchFamily="18" charset="0"/>
                <a:cs typeface="Arial"/>
              </a:rPr>
              <a:t>If </a:t>
            </a:r>
            <a:r>
              <a:rPr lang="en-US" sz="1800" b="0" kern="0" dirty="0">
                <a:latin typeface="Garamond" pitchFamily="18" charset="0"/>
                <a:cs typeface="Arial"/>
              </a:rPr>
              <a:t>you are an active member in State Teachers Retirement System of Ohio (STRS) and you are </a:t>
            </a:r>
            <a:r>
              <a:rPr lang="en-US" sz="1800" i="1" kern="0" dirty="0">
                <a:latin typeface="Garamond" pitchFamily="18" charset="0"/>
                <a:cs typeface="Arial"/>
              </a:rPr>
              <a:t>not</a:t>
            </a:r>
            <a:r>
              <a:rPr lang="en-US" sz="1800" b="0" kern="0" dirty="0">
                <a:latin typeface="Garamond" pitchFamily="18" charset="0"/>
                <a:cs typeface="Arial"/>
              </a:rPr>
              <a:t> </a:t>
            </a:r>
            <a:r>
              <a:rPr lang="en-US" sz="1800" kern="0" dirty="0">
                <a:latin typeface="Garamond" pitchFamily="18" charset="0"/>
                <a:cs typeface="Arial"/>
              </a:rPr>
              <a:t>on a leave of absence </a:t>
            </a:r>
            <a:r>
              <a:rPr lang="en-US" sz="1800" b="0" kern="0" dirty="0">
                <a:latin typeface="Garamond" pitchFamily="18" charset="0"/>
                <a:cs typeface="Arial"/>
              </a:rPr>
              <a:t>from a teaching position covered by STRS Ohio, you may apply for exemption from contributions to STRS Ohio. </a:t>
            </a:r>
          </a:p>
          <a:p>
            <a:pPr marL="342900" lvl="0" indent="-342900" defTabSz="914400" eaLnBrk="0" fontAlgn="base" hangingPunct="0">
              <a:spcAft>
                <a:spcPct val="0"/>
              </a:spcAft>
              <a:buClr>
                <a:srgbClr val="333399"/>
              </a:buClr>
            </a:pPr>
            <a:r>
              <a:rPr lang="en-US" sz="1800" b="0" kern="0" dirty="0">
                <a:latin typeface="Garamond" pitchFamily="18" charset="0"/>
                <a:cs typeface="Arial"/>
              </a:rPr>
              <a:t>	Please consult the STRS Ohio website at </a:t>
            </a:r>
            <a:r>
              <a:rPr lang="en-US" sz="1800" u="sng" kern="0" dirty="0">
                <a:latin typeface="Garamond" pitchFamily="18" charset="0"/>
                <a:cs typeface="Arial"/>
              </a:rPr>
              <a:t>https://www.strsoh.org/employer/forms.html</a:t>
            </a:r>
            <a:r>
              <a:rPr lang="en-US" sz="1800" kern="0" dirty="0" smtClean="0">
                <a:latin typeface="Garamond" pitchFamily="18" charset="0"/>
                <a:cs typeface="Arial"/>
              </a:rPr>
              <a:t> </a:t>
            </a:r>
            <a:r>
              <a:rPr lang="en-US" sz="1800" b="0" kern="0" dirty="0">
                <a:latin typeface="Garamond" pitchFamily="18" charset="0"/>
                <a:cs typeface="Arial"/>
              </a:rPr>
              <a:t>for more information and an </a:t>
            </a:r>
            <a:r>
              <a:rPr lang="en-US" sz="1800" kern="0" dirty="0" smtClean="0">
                <a:latin typeface="Garamond" pitchFamily="18" charset="0"/>
                <a:cs typeface="Arial"/>
              </a:rPr>
              <a:t>“Exemption from Contributions for Student Employees” </a:t>
            </a:r>
            <a:r>
              <a:rPr lang="en-US" sz="1800" b="0" kern="0" dirty="0" smtClean="0">
                <a:latin typeface="Garamond" pitchFamily="18" charset="0"/>
                <a:cs typeface="Arial"/>
              </a:rPr>
              <a:t>form. </a:t>
            </a:r>
            <a:endParaRPr lang="en-US" sz="1800" b="0" kern="0" dirty="0">
              <a:latin typeface="Garamond" pitchFamily="18" charset="0"/>
              <a:cs typeface="Arial"/>
            </a:endParaRPr>
          </a:p>
          <a:p>
            <a:pPr marL="342900" lvl="0" indent="-342900" defTabSz="914400" eaLnBrk="0" fontAlgn="base" hangingPunct="0">
              <a:spcAft>
                <a:spcPct val="0"/>
              </a:spcAft>
              <a:buClr>
                <a:srgbClr val="333399"/>
              </a:buClr>
            </a:pPr>
            <a:endParaRPr lang="en-US" sz="1800" b="0" kern="0" dirty="0">
              <a:latin typeface="Garamond" pitchFamily="18" charset="0"/>
              <a:cs typeface="Arial"/>
            </a:endParaRPr>
          </a:p>
          <a:p>
            <a:pPr marL="342900" lvl="0" indent="-342900" defTabSz="914400" eaLnBrk="0" fontAlgn="base" hangingPunct="0">
              <a:spcAft>
                <a:spcPct val="0"/>
              </a:spcAft>
              <a:buClr>
                <a:srgbClr val="333399"/>
              </a:buClr>
              <a:buFont typeface="Times" pitchFamily="-112" charset="0"/>
              <a:buChar char="•"/>
            </a:pPr>
            <a:r>
              <a:rPr lang="en-US" sz="1800" b="0" kern="0" dirty="0">
                <a:latin typeface="Garamond" pitchFamily="18" charset="0"/>
                <a:cs typeface="Arial"/>
              </a:rPr>
              <a:t>If you are an active member in State Teachers Retirement System of Ohio (STRS) and </a:t>
            </a:r>
            <a:r>
              <a:rPr lang="en-US" sz="1800" kern="0" dirty="0">
                <a:latin typeface="Garamond" pitchFamily="18" charset="0"/>
                <a:cs typeface="Arial"/>
              </a:rPr>
              <a:t>on a leave of absence </a:t>
            </a:r>
            <a:r>
              <a:rPr lang="en-US" sz="1800" b="0" kern="0" dirty="0">
                <a:latin typeface="Garamond" pitchFamily="18" charset="0"/>
                <a:cs typeface="Arial"/>
              </a:rPr>
              <a:t>from a teaching position covered by STRS Ohio, or wish to contribute to STRS Ohio, you must complete a </a:t>
            </a:r>
            <a:r>
              <a:rPr lang="en-US" sz="1800" kern="0" dirty="0" smtClean="0">
                <a:latin typeface="Garamond" pitchFamily="18" charset="0"/>
                <a:cs typeface="Arial"/>
              </a:rPr>
              <a:t>“Member Information” </a:t>
            </a:r>
            <a:r>
              <a:rPr lang="en-US" sz="1800" b="0" kern="0" dirty="0">
                <a:latin typeface="Garamond" pitchFamily="18" charset="0"/>
                <a:cs typeface="Arial"/>
              </a:rPr>
              <a:t>form.  </a:t>
            </a:r>
          </a:p>
          <a:p>
            <a:pPr marL="342900" lvl="0" indent="-342900" defTabSz="914400" eaLnBrk="0" fontAlgn="base" hangingPunct="0">
              <a:spcAft>
                <a:spcPct val="0"/>
              </a:spcAft>
              <a:buClr>
                <a:srgbClr val="333399"/>
              </a:buClr>
            </a:pPr>
            <a:r>
              <a:rPr lang="en-US" sz="1800" b="0" kern="0" dirty="0">
                <a:latin typeface="Garamond" pitchFamily="18" charset="0"/>
                <a:cs typeface="Arial"/>
              </a:rPr>
              <a:t>	The form is available on the STRS Ohio website </a:t>
            </a:r>
            <a:r>
              <a:rPr lang="en-US" sz="1800" b="0" kern="0" dirty="0" smtClean="0">
                <a:latin typeface="Garamond" pitchFamily="18" charset="0"/>
                <a:cs typeface="Arial"/>
              </a:rPr>
              <a:t>at </a:t>
            </a:r>
            <a:r>
              <a:rPr lang="en-US" sz="2000" u="sng" kern="0" dirty="0">
                <a:latin typeface="Garamond" pitchFamily="18" charset="0"/>
                <a:cs typeface="Arial"/>
              </a:rPr>
              <a:t>https://www.strsoh.org/employer/forms.html</a:t>
            </a:r>
            <a:r>
              <a:rPr lang="en-US" sz="2000" kern="0" dirty="0">
                <a:latin typeface="Garamond" pitchFamily="18" charset="0"/>
                <a:cs typeface="Arial"/>
              </a:rPr>
              <a:t> .</a:t>
            </a:r>
            <a:endParaRPr lang="en-US" sz="1900" dirty="0" smtClean="0">
              <a:latin typeface="Georgia" panose="02040502050405020303" pitchFamily="18" charset="0"/>
            </a:endParaRPr>
          </a:p>
        </p:txBody>
      </p:sp>
    </p:spTree>
    <p:extLst>
      <p:ext uri="{BB962C8B-B14F-4D97-AF65-F5344CB8AC3E}">
        <p14:creationId xmlns:p14="http://schemas.microsoft.com/office/powerpoint/2010/main" val="5138908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CM-1016-32800_GeneralPP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251"/>
            <a:ext cx="9144000" cy="6858000"/>
          </a:xfrm>
          <a:prstGeom prst="rect">
            <a:avLst/>
          </a:prstGeom>
        </p:spPr>
      </p:pic>
      <p:graphicFrame>
        <p:nvGraphicFramePr>
          <p:cNvPr id="5" name="Table 4"/>
          <p:cNvGraphicFramePr>
            <a:graphicFrameLocks noGrp="1"/>
          </p:cNvGraphicFramePr>
          <p:nvPr>
            <p:extLst/>
          </p:nvPr>
        </p:nvGraphicFramePr>
        <p:xfrm>
          <a:off x="1583977" y="3571621"/>
          <a:ext cx="6096000" cy="2225040"/>
        </p:xfrm>
        <a:graphic>
          <a:graphicData uri="http://schemas.openxmlformats.org/drawingml/2006/table">
            <a:tbl>
              <a:tblPr firstRow="1" bandRow="1">
                <a:tableStyleId>{5C22544A-7EE6-4342-B048-85BDC9FD1C3A}</a:tableStyleId>
              </a:tblPr>
              <a:tblGrid>
                <a:gridCol w="1914769"/>
                <a:gridCol w="2735384"/>
                <a:gridCol w="1445847"/>
              </a:tblGrid>
              <a:tr h="370840">
                <a:tc>
                  <a:txBody>
                    <a:bodyPr/>
                    <a:lstStyle/>
                    <a:p>
                      <a:r>
                        <a:rPr lang="en-US" dirty="0" smtClean="0"/>
                        <a:t>Contact</a:t>
                      </a:r>
                      <a:endParaRPr lang="en-US" dirty="0"/>
                    </a:p>
                  </a:txBody>
                  <a:tcPr/>
                </a:tc>
                <a:tc>
                  <a:txBody>
                    <a:bodyPr/>
                    <a:lstStyle/>
                    <a:p>
                      <a:pPr algn="ctr"/>
                      <a:r>
                        <a:rPr lang="en-US" dirty="0" smtClean="0"/>
                        <a:t>Last Name Begins</a:t>
                      </a:r>
                      <a:r>
                        <a:rPr lang="en-US" baseline="0" dirty="0" smtClean="0"/>
                        <a:t>  With</a:t>
                      </a:r>
                      <a:endParaRPr lang="en-US" dirty="0"/>
                    </a:p>
                  </a:txBody>
                  <a:tcPr/>
                </a:tc>
                <a:tc>
                  <a:txBody>
                    <a:bodyPr/>
                    <a:lstStyle/>
                    <a:p>
                      <a:pPr algn="ctr"/>
                      <a:r>
                        <a:rPr lang="en-US" dirty="0" smtClean="0"/>
                        <a:t>Ext</a:t>
                      </a:r>
                      <a:endParaRPr lang="en-US" dirty="0"/>
                    </a:p>
                  </a:txBody>
                  <a:tcPr/>
                </a:tc>
              </a:tr>
              <a:tr h="370840">
                <a:tc>
                  <a:txBody>
                    <a:bodyPr/>
                    <a:lstStyle/>
                    <a:p>
                      <a:r>
                        <a:rPr lang="en-US" dirty="0" smtClean="0"/>
                        <a:t>Sue Allshouse</a:t>
                      </a:r>
                      <a:endParaRPr lang="en-US" dirty="0"/>
                    </a:p>
                  </a:txBody>
                  <a:tcPr/>
                </a:tc>
                <a:tc>
                  <a:txBody>
                    <a:bodyPr/>
                    <a:lstStyle/>
                    <a:p>
                      <a:pPr algn="ctr"/>
                      <a:r>
                        <a:rPr lang="en-US" dirty="0" smtClean="0"/>
                        <a:t>A – Da</a:t>
                      </a:r>
                      <a:endParaRPr lang="en-US" dirty="0"/>
                    </a:p>
                  </a:txBody>
                  <a:tcPr/>
                </a:tc>
                <a:tc>
                  <a:txBody>
                    <a:bodyPr/>
                    <a:lstStyle/>
                    <a:p>
                      <a:pPr algn="ctr"/>
                      <a:r>
                        <a:rPr lang="en-US" dirty="0" smtClean="0"/>
                        <a:t>6759</a:t>
                      </a:r>
                      <a:endParaRPr lang="en-US" dirty="0"/>
                    </a:p>
                  </a:txBody>
                  <a:tcPr/>
                </a:tc>
              </a:tr>
              <a:tr h="370840">
                <a:tc>
                  <a:txBody>
                    <a:bodyPr/>
                    <a:lstStyle/>
                    <a:p>
                      <a:r>
                        <a:rPr lang="en-US" dirty="0" smtClean="0"/>
                        <a:t>Carla </a:t>
                      </a:r>
                      <a:r>
                        <a:rPr lang="en-US" dirty="0" err="1" smtClean="0"/>
                        <a:t>Corsaro</a:t>
                      </a:r>
                      <a:endParaRPr lang="en-US" dirty="0"/>
                    </a:p>
                  </a:txBody>
                  <a:tcPr/>
                </a:tc>
                <a:tc>
                  <a:txBody>
                    <a:bodyPr/>
                    <a:lstStyle/>
                    <a:p>
                      <a:pPr algn="ctr"/>
                      <a:r>
                        <a:rPr lang="en-US" dirty="0" smtClean="0"/>
                        <a:t>Db – </a:t>
                      </a:r>
                      <a:r>
                        <a:rPr lang="en-US" dirty="0" err="1" smtClean="0"/>
                        <a:t>Hul</a:t>
                      </a:r>
                      <a:endParaRPr lang="en-US" dirty="0"/>
                    </a:p>
                  </a:txBody>
                  <a:tcPr/>
                </a:tc>
                <a:tc>
                  <a:txBody>
                    <a:bodyPr/>
                    <a:lstStyle/>
                    <a:p>
                      <a:pPr algn="ctr"/>
                      <a:r>
                        <a:rPr lang="en-US" dirty="0" smtClean="0"/>
                        <a:t>6555</a:t>
                      </a:r>
                      <a:endParaRPr lang="en-US" dirty="0"/>
                    </a:p>
                  </a:txBody>
                  <a:tcPr/>
                </a:tc>
              </a:tr>
              <a:tr h="370840">
                <a:tc>
                  <a:txBody>
                    <a:bodyPr/>
                    <a:lstStyle/>
                    <a:p>
                      <a:r>
                        <a:rPr lang="en-US" dirty="0" smtClean="0"/>
                        <a:t>Ruth Roberts</a:t>
                      </a:r>
                      <a:endParaRPr lang="en-US" dirty="0"/>
                    </a:p>
                  </a:txBody>
                  <a:tcPr/>
                </a:tc>
                <a:tc>
                  <a:txBody>
                    <a:bodyPr/>
                    <a:lstStyle/>
                    <a:p>
                      <a:pPr algn="ctr"/>
                      <a:r>
                        <a:rPr lang="en-US" dirty="0" smtClean="0"/>
                        <a:t>Hum – </a:t>
                      </a:r>
                      <a:r>
                        <a:rPr lang="en-US" dirty="0" err="1" smtClean="0"/>
                        <a:t>Mi</a:t>
                      </a:r>
                      <a:endParaRPr lang="en-US" dirty="0"/>
                    </a:p>
                  </a:txBody>
                  <a:tcPr/>
                </a:tc>
                <a:tc>
                  <a:txBody>
                    <a:bodyPr/>
                    <a:lstStyle/>
                    <a:p>
                      <a:pPr algn="ctr"/>
                      <a:r>
                        <a:rPr lang="en-US" dirty="0" smtClean="0"/>
                        <a:t>6558</a:t>
                      </a:r>
                      <a:endParaRPr lang="en-US" dirty="0"/>
                    </a:p>
                  </a:txBody>
                  <a:tcPr/>
                </a:tc>
              </a:tr>
              <a:tr h="370840">
                <a:tc>
                  <a:txBody>
                    <a:bodyPr/>
                    <a:lstStyle/>
                    <a:p>
                      <a:r>
                        <a:rPr lang="en-US" dirty="0" smtClean="0"/>
                        <a:t>Annemarie Crouse</a:t>
                      </a:r>
                      <a:endParaRPr lang="en-US" dirty="0"/>
                    </a:p>
                  </a:txBody>
                  <a:tcPr/>
                </a:tc>
                <a:tc>
                  <a:txBody>
                    <a:bodyPr/>
                    <a:lstStyle/>
                    <a:p>
                      <a:pPr algn="ctr"/>
                      <a:r>
                        <a:rPr lang="en-US" dirty="0" smtClean="0"/>
                        <a:t>Mo – </a:t>
                      </a:r>
                      <a:r>
                        <a:rPr lang="en-US" dirty="0" err="1" smtClean="0"/>
                        <a:t>Sh</a:t>
                      </a:r>
                      <a:endParaRPr lang="en-US" dirty="0"/>
                    </a:p>
                  </a:txBody>
                  <a:tcPr/>
                </a:tc>
                <a:tc>
                  <a:txBody>
                    <a:bodyPr/>
                    <a:lstStyle/>
                    <a:p>
                      <a:pPr algn="ctr"/>
                      <a:r>
                        <a:rPr lang="en-US" dirty="0" smtClean="0"/>
                        <a:t>6553</a:t>
                      </a:r>
                      <a:endParaRPr lang="en-US" dirty="0"/>
                    </a:p>
                  </a:txBody>
                  <a:tcPr/>
                </a:tc>
              </a:tr>
              <a:tr h="370840">
                <a:tc>
                  <a:txBody>
                    <a:bodyPr/>
                    <a:lstStyle/>
                    <a:p>
                      <a:r>
                        <a:rPr lang="en-US" dirty="0" smtClean="0"/>
                        <a:t>Sandy White</a:t>
                      </a:r>
                      <a:endParaRPr lang="en-US" dirty="0"/>
                    </a:p>
                  </a:txBody>
                  <a:tcPr/>
                </a:tc>
                <a:tc>
                  <a:txBody>
                    <a:bodyPr/>
                    <a:lstStyle/>
                    <a:p>
                      <a:pPr algn="ctr"/>
                      <a:r>
                        <a:rPr lang="en-US" dirty="0" smtClean="0"/>
                        <a:t>Si – Z</a:t>
                      </a:r>
                      <a:endParaRPr lang="en-US" dirty="0"/>
                    </a:p>
                  </a:txBody>
                  <a:tcPr/>
                </a:tc>
                <a:tc>
                  <a:txBody>
                    <a:bodyPr/>
                    <a:lstStyle/>
                    <a:p>
                      <a:pPr algn="ctr"/>
                      <a:r>
                        <a:rPr lang="en-US" dirty="0" smtClean="0"/>
                        <a:t>7206</a:t>
                      </a:r>
                      <a:endParaRPr lang="en-US" dirty="0"/>
                    </a:p>
                  </a:txBody>
                  <a:tcPr/>
                </a:tc>
              </a:tr>
            </a:tbl>
          </a:graphicData>
        </a:graphic>
      </p:graphicFrame>
      <p:sp>
        <p:nvSpPr>
          <p:cNvPr id="6" name="TextBox 5"/>
          <p:cNvSpPr txBox="1"/>
          <p:nvPr/>
        </p:nvSpPr>
        <p:spPr>
          <a:xfrm>
            <a:off x="457201" y="1978240"/>
            <a:ext cx="8109646" cy="1107996"/>
          </a:xfrm>
          <a:prstGeom prst="rect">
            <a:avLst/>
          </a:prstGeom>
          <a:noFill/>
        </p:spPr>
        <p:txBody>
          <a:bodyPr wrap="square" rtlCol="0">
            <a:spAutoFit/>
          </a:bodyPr>
          <a:lstStyle/>
          <a:p>
            <a:pPr algn="ctr"/>
            <a:r>
              <a:rPr lang="en-US" dirty="0">
                <a:latin typeface="Georgia" panose="02040502050405020303" pitchFamily="18" charset="0"/>
              </a:rPr>
              <a:t>Submit all Payroll forms </a:t>
            </a:r>
            <a:r>
              <a:rPr lang="en-US" dirty="0" smtClean="0">
                <a:latin typeface="Georgia" panose="02040502050405020303" pitchFamily="18" charset="0"/>
              </a:rPr>
              <a:t>to the Payroll Office:</a:t>
            </a:r>
          </a:p>
          <a:p>
            <a:pPr algn="ctr"/>
            <a:endParaRPr lang="en-US" sz="1000" dirty="0">
              <a:latin typeface="Georgia" panose="02040502050405020303" pitchFamily="18" charset="0"/>
            </a:endParaRPr>
          </a:p>
          <a:p>
            <a:pPr algn="ctr"/>
            <a:r>
              <a:rPr lang="en-US" dirty="0" smtClean="0">
                <a:latin typeface="Georgia" panose="02040502050405020303" pitchFamily="18" charset="0"/>
              </a:rPr>
              <a:t>Administrative </a:t>
            </a:r>
            <a:r>
              <a:rPr lang="en-US" dirty="0">
                <a:latin typeface="Georgia" panose="02040502050405020303" pitchFamily="18" charset="0"/>
              </a:rPr>
              <a:t>Services Building (ASB)  Room 102</a:t>
            </a:r>
          </a:p>
          <a:p>
            <a:pPr algn="ctr"/>
            <a:r>
              <a:rPr lang="en-US" dirty="0">
                <a:latin typeface="Georgia" panose="02040502050405020303" pitchFamily="18" charset="0"/>
              </a:rPr>
              <a:t>185 East Mill Street, Akron, Ohio 44325</a:t>
            </a:r>
          </a:p>
        </p:txBody>
      </p:sp>
      <p:sp>
        <p:nvSpPr>
          <p:cNvPr id="7" name="TextBox 6"/>
          <p:cNvSpPr txBox="1"/>
          <p:nvPr/>
        </p:nvSpPr>
        <p:spPr>
          <a:xfrm>
            <a:off x="3287731" y="3086236"/>
            <a:ext cx="2688492" cy="369332"/>
          </a:xfrm>
          <a:prstGeom prst="rect">
            <a:avLst/>
          </a:prstGeom>
          <a:noFill/>
        </p:spPr>
        <p:txBody>
          <a:bodyPr wrap="square" rtlCol="0">
            <a:spAutoFit/>
          </a:bodyPr>
          <a:lstStyle/>
          <a:p>
            <a:pPr algn="ctr"/>
            <a:r>
              <a:rPr lang="en-US" b="1" dirty="0" smtClean="0"/>
              <a:t>Questions?</a:t>
            </a:r>
            <a:endParaRPr lang="en-US" b="1" dirty="0"/>
          </a:p>
        </p:txBody>
      </p:sp>
      <p:sp>
        <p:nvSpPr>
          <p:cNvPr id="9" name="Text Placeholder 2"/>
          <p:cNvSpPr>
            <a:spLocks noGrp="1"/>
          </p:cNvSpPr>
          <p:nvPr>
            <p:ph type="body" idx="1"/>
          </p:nvPr>
        </p:nvSpPr>
        <p:spPr>
          <a:xfrm>
            <a:off x="1374916" y="842812"/>
            <a:ext cx="6514122" cy="1166690"/>
          </a:xfrm>
        </p:spPr>
        <p:txBody>
          <a:bodyPr anchor="b">
            <a:noAutofit/>
          </a:bodyPr>
          <a:lstStyle/>
          <a:p>
            <a:pPr algn="ctr"/>
            <a:endParaRPr lang="en-US" sz="1500" dirty="0">
              <a:latin typeface="Georgia" panose="02040502050405020303" pitchFamily="18" charset="0"/>
            </a:endParaRPr>
          </a:p>
          <a:p>
            <a:pPr algn="ctr"/>
            <a:endParaRPr lang="en-US" sz="1500" dirty="0" smtClean="0">
              <a:latin typeface="Georgia" panose="02040502050405020303" pitchFamily="18" charset="0"/>
            </a:endParaRPr>
          </a:p>
          <a:p>
            <a:pPr algn="ctr"/>
            <a:endParaRPr lang="en-US" sz="1500" dirty="0">
              <a:latin typeface="Georgia" panose="02040502050405020303" pitchFamily="18" charset="0"/>
            </a:endParaRPr>
          </a:p>
          <a:p>
            <a:pPr algn="ctr"/>
            <a:r>
              <a:rPr lang="en-US" sz="1500" dirty="0" smtClean="0">
                <a:latin typeface="Georgia" panose="02040502050405020303" pitchFamily="18" charset="0"/>
              </a:rPr>
              <a:t>Biweekly payroll schedule</a:t>
            </a:r>
          </a:p>
          <a:p>
            <a:pPr algn="ctr"/>
            <a:r>
              <a:rPr lang="en-US" sz="1500" dirty="0">
                <a:latin typeface="Georgia" panose="02040502050405020303" pitchFamily="18" charset="0"/>
                <a:hlinkClick r:id="rId3"/>
              </a:rPr>
              <a:t>https://</a:t>
            </a:r>
            <a:r>
              <a:rPr lang="en-US" sz="1500" dirty="0" smtClean="0">
                <a:latin typeface="Georgia" panose="02040502050405020303" pitchFamily="18" charset="0"/>
                <a:hlinkClick r:id="rId3"/>
              </a:rPr>
              <a:t>www.uakron.edu/controller/payroll.dot</a:t>
            </a:r>
            <a:endParaRPr lang="en-US" sz="1500" dirty="0" smtClean="0">
              <a:latin typeface="Georgia" panose="02040502050405020303" pitchFamily="18" charset="0"/>
            </a:endParaRPr>
          </a:p>
          <a:p>
            <a:pPr algn="ctr"/>
            <a:endParaRPr lang="en-US" sz="1500" dirty="0" smtClean="0">
              <a:latin typeface="Georgia" panose="02040502050405020303" pitchFamily="18" charset="0"/>
            </a:endParaRPr>
          </a:p>
        </p:txBody>
      </p:sp>
    </p:spTree>
    <p:extLst>
      <p:ext uri="{BB962C8B-B14F-4D97-AF65-F5344CB8AC3E}">
        <p14:creationId xmlns:p14="http://schemas.microsoft.com/office/powerpoint/2010/main" val="39955190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CM-1016-32800_GeneralPP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0" y="2302933"/>
            <a:ext cx="9144000" cy="846386"/>
          </a:xfrm>
          <a:prstGeom prst="rect">
            <a:avLst/>
          </a:prstGeom>
          <a:noFill/>
        </p:spPr>
        <p:txBody>
          <a:bodyPr wrap="square" rtlCol="0">
            <a:spAutoFit/>
          </a:bodyPr>
          <a:lstStyle/>
          <a:p>
            <a:pPr algn="ctr">
              <a:lnSpc>
                <a:spcPct val="120000"/>
              </a:lnSpc>
            </a:pPr>
            <a:r>
              <a:rPr lang="en-US" sz="4200" b="1" dirty="0" smtClean="0">
                <a:solidFill>
                  <a:srgbClr val="00002F"/>
                </a:solidFill>
                <a:latin typeface="Georgia"/>
                <a:cs typeface="Georgia"/>
              </a:rPr>
              <a:t>Questions</a:t>
            </a:r>
          </a:p>
        </p:txBody>
      </p:sp>
    </p:spTree>
    <p:extLst>
      <p:ext uri="{BB962C8B-B14F-4D97-AF65-F5344CB8AC3E}">
        <p14:creationId xmlns:p14="http://schemas.microsoft.com/office/powerpoint/2010/main" val="11385355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CM-1016-32800_GeneralPP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4957"/>
            <a:ext cx="9144000" cy="6858000"/>
          </a:xfrm>
          <a:prstGeom prst="rect">
            <a:avLst/>
          </a:prstGeom>
        </p:spPr>
      </p:pic>
      <p:sp>
        <p:nvSpPr>
          <p:cNvPr id="2" name="Title 1"/>
          <p:cNvSpPr>
            <a:spLocks noGrp="1"/>
          </p:cNvSpPr>
          <p:nvPr>
            <p:ph type="title"/>
          </p:nvPr>
        </p:nvSpPr>
        <p:spPr>
          <a:xfrm>
            <a:off x="457200" y="939799"/>
            <a:ext cx="8229600" cy="762001"/>
          </a:xfrm>
        </p:spPr>
        <p:txBody>
          <a:bodyPr anchor="b">
            <a:normAutofit/>
          </a:bodyPr>
          <a:lstStyle/>
          <a:p>
            <a:pPr algn="l"/>
            <a:r>
              <a:rPr lang="en-US" sz="3200" b="1" dirty="0" smtClean="0">
                <a:solidFill>
                  <a:srgbClr val="00002F"/>
                </a:solidFill>
                <a:latin typeface="Georgia"/>
                <a:cs typeface="Georgia"/>
              </a:rPr>
              <a:t>Welcome from Dean Midha</a:t>
            </a:r>
            <a:endParaRPr lang="en-US" sz="3200" b="1" dirty="0">
              <a:solidFill>
                <a:srgbClr val="00002F"/>
              </a:solidFill>
              <a:latin typeface="Georgia"/>
              <a:cs typeface="Georgia"/>
            </a:endParaRPr>
          </a:p>
        </p:txBody>
      </p:sp>
      <p:sp>
        <p:nvSpPr>
          <p:cNvPr id="3" name="Text Placeholder 2"/>
          <p:cNvSpPr>
            <a:spLocks noGrp="1"/>
          </p:cNvSpPr>
          <p:nvPr>
            <p:ph type="body" idx="1"/>
          </p:nvPr>
        </p:nvSpPr>
        <p:spPr>
          <a:xfrm>
            <a:off x="646045" y="4100260"/>
            <a:ext cx="7354956" cy="516466"/>
          </a:xfrm>
        </p:spPr>
        <p:txBody>
          <a:bodyPr anchor="b">
            <a:noAutofit/>
          </a:bodyPr>
          <a:lstStyle/>
          <a:p>
            <a:pPr algn="ctr"/>
            <a:r>
              <a:rPr lang="en-US" dirty="0" smtClean="0">
                <a:solidFill>
                  <a:srgbClr val="9C8D5A"/>
                </a:solidFill>
                <a:latin typeface="Georgia"/>
                <a:cs typeface="Georgia"/>
              </a:rPr>
              <a:t>Chand Midha, PhD</a:t>
            </a:r>
          </a:p>
          <a:p>
            <a:pPr algn="ctr"/>
            <a:r>
              <a:rPr lang="en-US" dirty="0" smtClean="0">
                <a:solidFill>
                  <a:srgbClr val="9C8D5A"/>
                </a:solidFill>
                <a:latin typeface="Georgia"/>
                <a:cs typeface="Georgia"/>
              </a:rPr>
              <a:t>Executive Dean of the Graduate School </a:t>
            </a:r>
          </a:p>
          <a:p>
            <a:pPr algn="ctr"/>
            <a:r>
              <a:rPr lang="en-US" dirty="0" smtClean="0">
                <a:solidFill>
                  <a:srgbClr val="9C8D5A"/>
                </a:solidFill>
                <a:latin typeface="Georgia"/>
                <a:cs typeface="Georgia"/>
              </a:rPr>
              <a:t>and Vice Provost</a:t>
            </a:r>
          </a:p>
          <a:p>
            <a:pPr algn="ctr"/>
            <a:endParaRPr lang="en-US" dirty="0">
              <a:solidFill>
                <a:srgbClr val="9C8D5A"/>
              </a:solidFill>
              <a:latin typeface="Georgia"/>
              <a:cs typeface="Georgia"/>
            </a:endParaRPr>
          </a:p>
          <a:p>
            <a:pPr algn="ctr"/>
            <a:endParaRPr lang="en-US" dirty="0">
              <a:solidFill>
                <a:srgbClr val="9C8D5A"/>
              </a:solidFill>
              <a:latin typeface="Georgia"/>
              <a:cs typeface="Georgia"/>
            </a:endParaRPr>
          </a:p>
        </p:txBody>
      </p:sp>
    </p:spTree>
    <p:extLst>
      <p:ext uri="{BB962C8B-B14F-4D97-AF65-F5344CB8AC3E}">
        <p14:creationId xmlns:p14="http://schemas.microsoft.com/office/powerpoint/2010/main" val="26837698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CM-1016-32800_GeneralPP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283265" y="393754"/>
            <a:ext cx="8741465" cy="5078313"/>
          </a:xfrm>
          <a:prstGeom prst="rect">
            <a:avLst/>
          </a:prstGeom>
        </p:spPr>
        <p:txBody>
          <a:bodyPr wrap="square">
            <a:spAutoFit/>
          </a:bodyPr>
          <a:lstStyle/>
          <a:p>
            <a:pPr marR="575945" algn="just"/>
            <a:r>
              <a:rPr lang="en-US" dirty="0">
                <a:latin typeface="Georgia" panose="02040502050405020303" pitchFamily="18" charset="0"/>
                <a:ea typeface="MS Mincho"/>
                <a:cs typeface="Times New Roman" panose="02020603050405020304" pitchFamily="18" charset="0"/>
              </a:rPr>
              <a:t>SCHEDULE:</a:t>
            </a:r>
          </a:p>
          <a:p>
            <a:pPr marR="575945" algn="just"/>
            <a:r>
              <a:rPr lang="en-US" dirty="0">
                <a:latin typeface="Georgia" panose="02040502050405020303" pitchFamily="18" charset="0"/>
                <a:ea typeface="MS Mincho"/>
                <a:cs typeface="Times New Roman" panose="02020603050405020304" pitchFamily="18" charset="0"/>
              </a:rPr>
              <a:t> </a:t>
            </a:r>
          </a:p>
          <a:p>
            <a:r>
              <a:rPr lang="en-US" dirty="0">
                <a:latin typeface="Georgia" panose="02040502050405020303" pitchFamily="18" charset="0"/>
                <a:ea typeface="Cambria" panose="02040503050406030204" pitchFamily="18" charset="0"/>
              </a:rPr>
              <a:t> </a:t>
            </a:r>
            <a:r>
              <a:rPr lang="en-US" dirty="0" smtClean="0">
                <a:latin typeface="Georgia" panose="02040502050405020303" pitchFamily="18" charset="0"/>
                <a:ea typeface="Cambria" panose="02040503050406030204" pitchFamily="18" charset="0"/>
              </a:rPr>
              <a:t>9:00-9:10</a:t>
            </a:r>
            <a:r>
              <a:rPr lang="en-US" dirty="0">
                <a:latin typeface="Georgia" panose="02040502050405020303" pitchFamily="18" charset="0"/>
                <a:ea typeface="Cambria" panose="02040503050406030204" pitchFamily="18" charset="0"/>
              </a:rPr>
              <a:t>		Graduate School Welcoming Remarks, Dean Chand Midha</a:t>
            </a:r>
          </a:p>
          <a:p>
            <a:r>
              <a:rPr lang="en-US" dirty="0">
                <a:latin typeface="Georgia" panose="02040502050405020303" pitchFamily="18" charset="0"/>
                <a:ea typeface="Cambria" panose="02040503050406030204" pitchFamily="18" charset="0"/>
              </a:rPr>
              <a:t> </a:t>
            </a:r>
          </a:p>
          <a:p>
            <a:r>
              <a:rPr lang="en-US" dirty="0" smtClean="0">
                <a:latin typeface="Georgia" panose="02040502050405020303" pitchFamily="18" charset="0"/>
                <a:ea typeface="Cambria" panose="02040503050406030204" pitchFamily="18" charset="0"/>
              </a:rPr>
              <a:t>9:10-9:50 </a:t>
            </a:r>
            <a:r>
              <a:rPr lang="en-US" dirty="0">
                <a:latin typeface="Georgia" panose="02040502050405020303" pitchFamily="18" charset="0"/>
                <a:ea typeface="Cambria" panose="02040503050406030204" pitchFamily="18" charset="0"/>
              </a:rPr>
              <a:t>-		Graduate School Introduction, Marnie </a:t>
            </a:r>
            <a:r>
              <a:rPr lang="en-US" dirty="0" smtClean="0">
                <a:latin typeface="Georgia" panose="02040502050405020303" pitchFamily="18" charset="0"/>
                <a:ea typeface="Cambria" panose="02040503050406030204" pitchFamily="18" charset="0"/>
              </a:rPr>
              <a:t>Saunders</a:t>
            </a:r>
          </a:p>
          <a:p>
            <a:endParaRPr lang="en-US" dirty="0">
              <a:latin typeface="Georgia" panose="02040502050405020303" pitchFamily="18" charset="0"/>
              <a:ea typeface="Cambria" panose="02040503050406030204" pitchFamily="18" charset="0"/>
            </a:endParaRPr>
          </a:p>
          <a:p>
            <a:r>
              <a:rPr lang="en-US" dirty="0">
                <a:latin typeface="Georgia" panose="02040502050405020303" pitchFamily="18" charset="0"/>
                <a:ea typeface="Cambria" panose="02040503050406030204" pitchFamily="18" charset="0"/>
              </a:rPr>
              <a:t> </a:t>
            </a:r>
            <a:r>
              <a:rPr lang="en-US" dirty="0" smtClean="0">
                <a:latin typeface="Georgia" panose="02040502050405020303" pitchFamily="18" charset="0"/>
                <a:ea typeface="Cambria" panose="02040503050406030204" pitchFamily="18" charset="0"/>
              </a:rPr>
              <a:t>9:50-10:00 –	Diane Shovestull, Payroll </a:t>
            </a:r>
          </a:p>
          <a:p>
            <a:endParaRPr lang="en-US" dirty="0">
              <a:latin typeface="Georgia" panose="02040502050405020303" pitchFamily="18" charset="0"/>
              <a:ea typeface="Cambria" panose="02040503050406030204" pitchFamily="18" charset="0"/>
            </a:endParaRPr>
          </a:p>
          <a:p>
            <a:r>
              <a:rPr lang="en-US" dirty="0">
                <a:solidFill>
                  <a:schemeClr val="accent1">
                    <a:lumMod val="20000"/>
                    <a:lumOff val="80000"/>
                  </a:schemeClr>
                </a:solidFill>
                <a:latin typeface="Georgia" panose="02040502050405020303" pitchFamily="18" charset="0"/>
                <a:ea typeface="Cambria" panose="02040503050406030204" pitchFamily="18" charset="0"/>
              </a:rPr>
              <a:t>10:00-10:30- 	</a:t>
            </a:r>
            <a:r>
              <a:rPr lang="en-US" dirty="0" smtClean="0">
                <a:solidFill>
                  <a:schemeClr val="accent1">
                    <a:lumMod val="20000"/>
                    <a:lumOff val="80000"/>
                  </a:schemeClr>
                </a:solidFill>
                <a:latin typeface="Georgia" panose="02040502050405020303" pitchFamily="18" charset="0"/>
                <a:ea typeface="Cambria" panose="02040503050406030204" pitchFamily="18" charset="0"/>
              </a:rPr>
              <a:t>Code </a:t>
            </a:r>
            <a:r>
              <a:rPr lang="en-US" dirty="0">
                <a:solidFill>
                  <a:schemeClr val="accent1">
                    <a:lumMod val="20000"/>
                    <a:lumOff val="80000"/>
                  </a:schemeClr>
                </a:solidFill>
                <a:latin typeface="Georgia" panose="02040502050405020303" pitchFamily="18" charset="0"/>
                <a:ea typeface="Cambria" panose="02040503050406030204" pitchFamily="18" charset="0"/>
              </a:rPr>
              <a:t>of Conduct and Title IX, Dean of Students, Michael Strong</a:t>
            </a:r>
          </a:p>
          <a:p>
            <a:r>
              <a:rPr lang="en-US" dirty="0">
                <a:latin typeface="Georgia" panose="02040502050405020303" pitchFamily="18" charset="0"/>
                <a:ea typeface="Cambria" panose="02040503050406030204" pitchFamily="18" charset="0"/>
              </a:rPr>
              <a:t> </a:t>
            </a:r>
          </a:p>
          <a:p>
            <a:r>
              <a:rPr lang="en-US" dirty="0">
                <a:latin typeface="Georgia" panose="02040502050405020303" pitchFamily="18" charset="0"/>
                <a:ea typeface="Cambria" panose="02040503050406030204" pitchFamily="18" charset="0"/>
              </a:rPr>
              <a:t>10:30-11:00- 		ITL, Michelle Byrne</a:t>
            </a:r>
          </a:p>
          <a:p>
            <a:r>
              <a:rPr lang="en-US" dirty="0">
                <a:latin typeface="Georgia" panose="02040502050405020303" pitchFamily="18" charset="0"/>
                <a:ea typeface="Cambria" panose="02040503050406030204" pitchFamily="18" charset="0"/>
              </a:rPr>
              <a:t> </a:t>
            </a:r>
          </a:p>
          <a:p>
            <a:r>
              <a:rPr lang="en-US" dirty="0">
                <a:latin typeface="Georgia" panose="02040502050405020303" pitchFamily="18" charset="0"/>
                <a:ea typeface="Cambria" panose="02040503050406030204" pitchFamily="18" charset="0"/>
              </a:rPr>
              <a:t>11:00-11:15 -		Break</a:t>
            </a:r>
          </a:p>
          <a:p>
            <a:r>
              <a:rPr lang="en-US" dirty="0">
                <a:latin typeface="Georgia" panose="02040502050405020303" pitchFamily="18" charset="0"/>
                <a:ea typeface="Cambria" panose="02040503050406030204" pitchFamily="18" charset="0"/>
              </a:rPr>
              <a:t> </a:t>
            </a:r>
          </a:p>
          <a:p>
            <a:r>
              <a:rPr lang="en-US" dirty="0">
                <a:latin typeface="Georgia" panose="02040502050405020303" pitchFamily="18" charset="0"/>
                <a:ea typeface="Cambria" panose="02040503050406030204" pitchFamily="18" charset="0"/>
              </a:rPr>
              <a:t>11:15-11:30 -		Office of Inclusion, Jolene Lane</a:t>
            </a:r>
          </a:p>
          <a:p>
            <a:r>
              <a:rPr lang="en-US" dirty="0">
                <a:latin typeface="Georgia" panose="02040502050405020303" pitchFamily="18" charset="0"/>
                <a:ea typeface="Cambria" panose="02040503050406030204" pitchFamily="18" charset="0"/>
              </a:rPr>
              <a:t> </a:t>
            </a:r>
          </a:p>
          <a:p>
            <a:r>
              <a:rPr lang="en-US" dirty="0">
                <a:latin typeface="Georgia" panose="02040502050405020303" pitchFamily="18" charset="0"/>
                <a:ea typeface="Cambria" panose="02040503050406030204" pitchFamily="18" charset="0"/>
              </a:rPr>
              <a:t>11:30-12:15 – 	</a:t>
            </a:r>
            <a:r>
              <a:rPr lang="en-US" dirty="0" smtClean="0">
                <a:latin typeface="Georgia" panose="02040502050405020303" pitchFamily="18" charset="0"/>
                <a:ea typeface="Cambria" panose="02040503050406030204" pitchFamily="18" charset="0"/>
              </a:rPr>
              <a:t>Design </a:t>
            </a:r>
            <a:r>
              <a:rPr lang="en-US" dirty="0">
                <a:latin typeface="Georgia" panose="02040502050405020303" pitchFamily="18" charset="0"/>
                <a:ea typeface="Cambria" panose="02040503050406030204" pitchFamily="18" charset="0"/>
              </a:rPr>
              <a:t>and </a:t>
            </a:r>
            <a:r>
              <a:rPr lang="en-US" dirty="0" smtClean="0">
                <a:latin typeface="Georgia" panose="02040502050405020303" pitchFamily="18" charset="0"/>
                <a:ea typeface="Cambria" panose="02040503050406030204" pitchFamily="18" charset="0"/>
              </a:rPr>
              <a:t>Developmental Services, </a:t>
            </a:r>
            <a:r>
              <a:rPr lang="en-US" dirty="0" err="1" smtClean="0">
                <a:latin typeface="Georgia" panose="02040502050405020303" pitchFamily="18" charset="0"/>
                <a:ea typeface="Cambria" panose="02040503050406030204" pitchFamily="18" charset="0"/>
              </a:rPr>
              <a:t>Brightspace</a:t>
            </a:r>
            <a:r>
              <a:rPr lang="en-US" dirty="0" smtClean="0">
                <a:latin typeface="Georgia" panose="02040502050405020303" pitchFamily="18" charset="0"/>
                <a:ea typeface="Cambria" panose="02040503050406030204" pitchFamily="18" charset="0"/>
              </a:rPr>
              <a:t> overview/demo</a:t>
            </a:r>
            <a:endParaRPr lang="en-US" dirty="0">
              <a:latin typeface="Georgia" panose="02040502050405020303" pitchFamily="18" charset="0"/>
              <a:ea typeface="Cambria" panose="02040503050406030204" pitchFamily="18" charset="0"/>
            </a:endParaRPr>
          </a:p>
          <a:p>
            <a:endParaRPr lang="en-US" dirty="0">
              <a:effectLst/>
              <a:latin typeface="Times New Roman" panose="02020603050405020304" pitchFamily="18" charset="0"/>
              <a:ea typeface="Cambria" panose="02040503050406030204" pitchFamily="18" charset="0"/>
            </a:endParaRPr>
          </a:p>
        </p:txBody>
      </p:sp>
    </p:spTree>
    <p:extLst>
      <p:ext uri="{BB962C8B-B14F-4D97-AF65-F5344CB8AC3E}">
        <p14:creationId xmlns:p14="http://schemas.microsoft.com/office/powerpoint/2010/main" val="11910948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CM-1016-32800_GeneralPP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939799"/>
            <a:ext cx="8229600" cy="762001"/>
          </a:xfrm>
        </p:spPr>
        <p:txBody>
          <a:bodyPr anchor="b">
            <a:normAutofit/>
          </a:bodyPr>
          <a:lstStyle/>
          <a:p>
            <a:pPr algn="l"/>
            <a:r>
              <a:rPr lang="en-US" sz="3200" b="1" dirty="0" smtClean="0">
                <a:solidFill>
                  <a:srgbClr val="00002F"/>
                </a:solidFill>
                <a:latin typeface="Georgia"/>
                <a:cs typeface="Georgia"/>
              </a:rPr>
              <a:t>SAVE Training</a:t>
            </a:r>
            <a:endParaRPr lang="en-US" sz="3200" b="1" dirty="0">
              <a:solidFill>
                <a:srgbClr val="00002F"/>
              </a:solidFill>
              <a:latin typeface="Georgia"/>
              <a:cs typeface="Georgia"/>
            </a:endParaRPr>
          </a:p>
        </p:txBody>
      </p:sp>
      <p:sp>
        <p:nvSpPr>
          <p:cNvPr id="3" name="Text Placeholder 2"/>
          <p:cNvSpPr>
            <a:spLocks noGrp="1"/>
          </p:cNvSpPr>
          <p:nvPr>
            <p:ph type="body" idx="1"/>
          </p:nvPr>
        </p:nvSpPr>
        <p:spPr>
          <a:xfrm>
            <a:off x="457201" y="1921933"/>
            <a:ext cx="4040188" cy="516466"/>
          </a:xfrm>
        </p:spPr>
        <p:txBody>
          <a:bodyPr anchor="b">
            <a:normAutofit/>
          </a:bodyPr>
          <a:lstStyle/>
          <a:p>
            <a:r>
              <a:rPr lang="en-US" sz="2000" dirty="0" smtClean="0">
                <a:solidFill>
                  <a:srgbClr val="9C8D5A"/>
                </a:solidFill>
                <a:latin typeface="Georgia"/>
                <a:cs typeface="Georgia"/>
              </a:rPr>
              <a:t>Dean of Students Office</a:t>
            </a:r>
            <a:endParaRPr lang="en-US" sz="2000" dirty="0">
              <a:solidFill>
                <a:srgbClr val="9C8D5A"/>
              </a:solidFill>
              <a:latin typeface="Georgia"/>
              <a:cs typeface="Georgia"/>
            </a:endParaRPr>
          </a:p>
        </p:txBody>
      </p:sp>
    </p:spTree>
    <p:extLst>
      <p:ext uri="{BB962C8B-B14F-4D97-AF65-F5344CB8AC3E}">
        <p14:creationId xmlns:p14="http://schemas.microsoft.com/office/powerpoint/2010/main" val="411997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CM-1016-32800_GeneralPP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283265" y="393754"/>
            <a:ext cx="8741465" cy="5078313"/>
          </a:xfrm>
          <a:prstGeom prst="rect">
            <a:avLst/>
          </a:prstGeom>
        </p:spPr>
        <p:txBody>
          <a:bodyPr wrap="square">
            <a:spAutoFit/>
          </a:bodyPr>
          <a:lstStyle/>
          <a:p>
            <a:pPr marR="575945" algn="just"/>
            <a:r>
              <a:rPr lang="en-US" dirty="0">
                <a:latin typeface="Georgia" panose="02040502050405020303" pitchFamily="18" charset="0"/>
                <a:ea typeface="MS Mincho"/>
                <a:cs typeface="Times New Roman" panose="02020603050405020304" pitchFamily="18" charset="0"/>
              </a:rPr>
              <a:t>SCHEDULE:</a:t>
            </a:r>
          </a:p>
          <a:p>
            <a:pPr marR="575945" algn="just"/>
            <a:r>
              <a:rPr lang="en-US" dirty="0">
                <a:latin typeface="Georgia" panose="02040502050405020303" pitchFamily="18" charset="0"/>
                <a:ea typeface="MS Mincho"/>
                <a:cs typeface="Times New Roman" panose="02020603050405020304" pitchFamily="18" charset="0"/>
              </a:rPr>
              <a:t> </a:t>
            </a:r>
          </a:p>
          <a:p>
            <a:r>
              <a:rPr lang="en-US" dirty="0">
                <a:latin typeface="Georgia" panose="02040502050405020303" pitchFamily="18" charset="0"/>
                <a:ea typeface="Cambria" panose="02040503050406030204" pitchFamily="18" charset="0"/>
              </a:rPr>
              <a:t> </a:t>
            </a:r>
            <a:r>
              <a:rPr lang="en-US" dirty="0" smtClean="0">
                <a:latin typeface="Georgia" panose="02040502050405020303" pitchFamily="18" charset="0"/>
                <a:ea typeface="Cambria" panose="02040503050406030204" pitchFamily="18" charset="0"/>
              </a:rPr>
              <a:t>9:00-9:10</a:t>
            </a:r>
            <a:r>
              <a:rPr lang="en-US" dirty="0">
                <a:latin typeface="Georgia" panose="02040502050405020303" pitchFamily="18" charset="0"/>
                <a:ea typeface="Cambria" panose="02040503050406030204" pitchFamily="18" charset="0"/>
              </a:rPr>
              <a:t>		Graduate School Welcoming Remarks, Dean Chand Midha</a:t>
            </a:r>
          </a:p>
          <a:p>
            <a:r>
              <a:rPr lang="en-US" dirty="0">
                <a:latin typeface="Georgia" panose="02040502050405020303" pitchFamily="18" charset="0"/>
                <a:ea typeface="Cambria" panose="02040503050406030204" pitchFamily="18" charset="0"/>
              </a:rPr>
              <a:t> </a:t>
            </a:r>
          </a:p>
          <a:p>
            <a:r>
              <a:rPr lang="en-US" dirty="0" smtClean="0">
                <a:latin typeface="Georgia" panose="02040502050405020303" pitchFamily="18" charset="0"/>
                <a:ea typeface="Cambria" panose="02040503050406030204" pitchFamily="18" charset="0"/>
              </a:rPr>
              <a:t>9:10-9:50 </a:t>
            </a:r>
            <a:r>
              <a:rPr lang="en-US" dirty="0">
                <a:latin typeface="Georgia" panose="02040502050405020303" pitchFamily="18" charset="0"/>
                <a:ea typeface="Cambria" panose="02040503050406030204" pitchFamily="18" charset="0"/>
              </a:rPr>
              <a:t>-		Graduate School Introduction, Marnie </a:t>
            </a:r>
            <a:r>
              <a:rPr lang="en-US" dirty="0" smtClean="0">
                <a:latin typeface="Georgia" panose="02040502050405020303" pitchFamily="18" charset="0"/>
                <a:ea typeface="Cambria" panose="02040503050406030204" pitchFamily="18" charset="0"/>
              </a:rPr>
              <a:t>Saunders</a:t>
            </a:r>
          </a:p>
          <a:p>
            <a:endParaRPr lang="en-US" dirty="0">
              <a:latin typeface="Georgia" panose="02040502050405020303" pitchFamily="18" charset="0"/>
              <a:ea typeface="Cambria" panose="02040503050406030204" pitchFamily="18" charset="0"/>
            </a:endParaRPr>
          </a:p>
          <a:p>
            <a:r>
              <a:rPr lang="en-US" dirty="0">
                <a:latin typeface="Georgia" panose="02040502050405020303" pitchFamily="18" charset="0"/>
                <a:ea typeface="Cambria" panose="02040503050406030204" pitchFamily="18" charset="0"/>
              </a:rPr>
              <a:t> </a:t>
            </a:r>
            <a:r>
              <a:rPr lang="en-US" dirty="0" smtClean="0">
                <a:latin typeface="Georgia" panose="02040502050405020303" pitchFamily="18" charset="0"/>
                <a:ea typeface="Cambria" panose="02040503050406030204" pitchFamily="18" charset="0"/>
              </a:rPr>
              <a:t>9:50-10:00 –	Diane Shovestull, Payroll </a:t>
            </a:r>
          </a:p>
          <a:p>
            <a:endParaRPr lang="en-US" dirty="0">
              <a:latin typeface="Georgia" panose="02040502050405020303" pitchFamily="18" charset="0"/>
              <a:ea typeface="Cambria" panose="02040503050406030204" pitchFamily="18" charset="0"/>
            </a:endParaRPr>
          </a:p>
          <a:p>
            <a:r>
              <a:rPr lang="en-US" dirty="0">
                <a:latin typeface="Georgia" panose="02040502050405020303" pitchFamily="18" charset="0"/>
                <a:ea typeface="Cambria" panose="02040503050406030204" pitchFamily="18" charset="0"/>
              </a:rPr>
              <a:t>10:00-10:30- 	</a:t>
            </a:r>
            <a:r>
              <a:rPr lang="en-US" dirty="0" smtClean="0">
                <a:latin typeface="Georgia" panose="02040502050405020303" pitchFamily="18" charset="0"/>
                <a:ea typeface="Cambria" panose="02040503050406030204" pitchFamily="18" charset="0"/>
              </a:rPr>
              <a:t>Code </a:t>
            </a:r>
            <a:r>
              <a:rPr lang="en-US" dirty="0">
                <a:latin typeface="Georgia" panose="02040502050405020303" pitchFamily="18" charset="0"/>
                <a:ea typeface="Cambria" panose="02040503050406030204" pitchFamily="18" charset="0"/>
              </a:rPr>
              <a:t>of Conduct and Title IX, Dean of Students, Michael Strong</a:t>
            </a:r>
          </a:p>
          <a:p>
            <a:r>
              <a:rPr lang="en-US" dirty="0">
                <a:latin typeface="Georgia" panose="02040502050405020303" pitchFamily="18" charset="0"/>
                <a:ea typeface="Cambria" panose="02040503050406030204" pitchFamily="18" charset="0"/>
              </a:rPr>
              <a:t> </a:t>
            </a:r>
          </a:p>
          <a:p>
            <a:r>
              <a:rPr lang="en-US" dirty="0">
                <a:latin typeface="Georgia" panose="02040502050405020303" pitchFamily="18" charset="0"/>
                <a:ea typeface="Cambria" panose="02040503050406030204" pitchFamily="18" charset="0"/>
              </a:rPr>
              <a:t>10:30-11:00- 		</a:t>
            </a:r>
            <a:r>
              <a:rPr lang="en-US" dirty="0">
                <a:solidFill>
                  <a:schemeClr val="accent1">
                    <a:lumMod val="20000"/>
                    <a:lumOff val="80000"/>
                  </a:schemeClr>
                </a:solidFill>
                <a:latin typeface="Georgia" panose="02040502050405020303" pitchFamily="18" charset="0"/>
                <a:ea typeface="Cambria" panose="02040503050406030204" pitchFamily="18" charset="0"/>
              </a:rPr>
              <a:t>ITL, Michelle Byrne</a:t>
            </a:r>
          </a:p>
          <a:p>
            <a:r>
              <a:rPr lang="en-US" dirty="0">
                <a:latin typeface="Georgia" panose="02040502050405020303" pitchFamily="18" charset="0"/>
                <a:ea typeface="Cambria" panose="02040503050406030204" pitchFamily="18" charset="0"/>
              </a:rPr>
              <a:t> </a:t>
            </a:r>
          </a:p>
          <a:p>
            <a:r>
              <a:rPr lang="en-US" dirty="0">
                <a:latin typeface="Georgia" panose="02040502050405020303" pitchFamily="18" charset="0"/>
                <a:ea typeface="Cambria" panose="02040503050406030204" pitchFamily="18" charset="0"/>
              </a:rPr>
              <a:t>11:00-11:15 -		Break</a:t>
            </a:r>
          </a:p>
          <a:p>
            <a:r>
              <a:rPr lang="en-US" dirty="0">
                <a:latin typeface="Georgia" panose="02040502050405020303" pitchFamily="18" charset="0"/>
                <a:ea typeface="Cambria" panose="02040503050406030204" pitchFamily="18" charset="0"/>
              </a:rPr>
              <a:t> </a:t>
            </a:r>
          </a:p>
          <a:p>
            <a:r>
              <a:rPr lang="en-US" dirty="0">
                <a:latin typeface="Georgia" panose="02040502050405020303" pitchFamily="18" charset="0"/>
                <a:ea typeface="Cambria" panose="02040503050406030204" pitchFamily="18" charset="0"/>
              </a:rPr>
              <a:t>11:15-11:30 -		Office of Inclusion, Jolene Lane</a:t>
            </a:r>
          </a:p>
          <a:p>
            <a:r>
              <a:rPr lang="en-US" dirty="0">
                <a:latin typeface="Georgia" panose="02040502050405020303" pitchFamily="18" charset="0"/>
                <a:ea typeface="Cambria" panose="02040503050406030204" pitchFamily="18" charset="0"/>
              </a:rPr>
              <a:t> </a:t>
            </a:r>
          </a:p>
          <a:p>
            <a:r>
              <a:rPr lang="en-US" dirty="0">
                <a:latin typeface="Georgia" panose="02040502050405020303" pitchFamily="18" charset="0"/>
                <a:ea typeface="Cambria" panose="02040503050406030204" pitchFamily="18" charset="0"/>
              </a:rPr>
              <a:t>11:30-12:15 – 	</a:t>
            </a:r>
            <a:r>
              <a:rPr lang="en-US" dirty="0" smtClean="0">
                <a:latin typeface="Georgia" panose="02040502050405020303" pitchFamily="18" charset="0"/>
                <a:ea typeface="Cambria" panose="02040503050406030204" pitchFamily="18" charset="0"/>
              </a:rPr>
              <a:t>Design </a:t>
            </a:r>
            <a:r>
              <a:rPr lang="en-US" dirty="0">
                <a:latin typeface="Georgia" panose="02040502050405020303" pitchFamily="18" charset="0"/>
                <a:ea typeface="Cambria" panose="02040503050406030204" pitchFamily="18" charset="0"/>
              </a:rPr>
              <a:t>and </a:t>
            </a:r>
            <a:r>
              <a:rPr lang="en-US" dirty="0" smtClean="0">
                <a:latin typeface="Georgia" panose="02040502050405020303" pitchFamily="18" charset="0"/>
                <a:ea typeface="Cambria" panose="02040503050406030204" pitchFamily="18" charset="0"/>
              </a:rPr>
              <a:t>Developmental Services, </a:t>
            </a:r>
            <a:r>
              <a:rPr lang="en-US" dirty="0" err="1" smtClean="0">
                <a:latin typeface="Georgia" panose="02040502050405020303" pitchFamily="18" charset="0"/>
                <a:ea typeface="Cambria" panose="02040503050406030204" pitchFamily="18" charset="0"/>
              </a:rPr>
              <a:t>Brightspace</a:t>
            </a:r>
            <a:r>
              <a:rPr lang="en-US" dirty="0" smtClean="0">
                <a:latin typeface="Georgia" panose="02040502050405020303" pitchFamily="18" charset="0"/>
                <a:ea typeface="Cambria" panose="02040503050406030204" pitchFamily="18" charset="0"/>
              </a:rPr>
              <a:t> overview/demo</a:t>
            </a:r>
            <a:endParaRPr lang="en-US" dirty="0">
              <a:latin typeface="Georgia" panose="02040502050405020303" pitchFamily="18" charset="0"/>
              <a:ea typeface="Cambria" panose="02040503050406030204" pitchFamily="18" charset="0"/>
            </a:endParaRPr>
          </a:p>
          <a:p>
            <a:endParaRPr lang="en-US" dirty="0">
              <a:effectLst/>
              <a:latin typeface="Times New Roman" panose="02020603050405020304" pitchFamily="18" charset="0"/>
              <a:ea typeface="Cambria" panose="02040503050406030204" pitchFamily="18" charset="0"/>
            </a:endParaRPr>
          </a:p>
        </p:txBody>
      </p:sp>
    </p:spTree>
    <p:extLst>
      <p:ext uri="{BB962C8B-B14F-4D97-AF65-F5344CB8AC3E}">
        <p14:creationId xmlns:p14="http://schemas.microsoft.com/office/powerpoint/2010/main" val="8401201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CM-1016-32800_GeneralPP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283265" y="393754"/>
            <a:ext cx="8741465" cy="5078313"/>
          </a:xfrm>
          <a:prstGeom prst="rect">
            <a:avLst/>
          </a:prstGeom>
        </p:spPr>
        <p:txBody>
          <a:bodyPr wrap="square">
            <a:spAutoFit/>
          </a:bodyPr>
          <a:lstStyle/>
          <a:p>
            <a:pPr marR="575945" algn="just"/>
            <a:r>
              <a:rPr lang="en-US" dirty="0">
                <a:latin typeface="Georgia" panose="02040502050405020303" pitchFamily="18" charset="0"/>
                <a:ea typeface="MS Mincho"/>
                <a:cs typeface="Times New Roman" panose="02020603050405020304" pitchFamily="18" charset="0"/>
              </a:rPr>
              <a:t>SCHEDULE:</a:t>
            </a:r>
          </a:p>
          <a:p>
            <a:pPr marR="575945" algn="just"/>
            <a:r>
              <a:rPr lang="en-US" dirty="0">
                <a:latin typeface="Georgia" panose="02040502050405020303" pitchFamily="18" charset="0"/>
                <a:ea typeface="MS Mincho"/>
                <a:cs typeface="Times New Roman" panose="02020603050405020304" pitchFamily="18" charset="0"/>
              </a:rPr>
              <a:t> </a:t>
            </a:r>
          </a:p>
          <a:p>
            <a:r>
              <a:rPr lang="en-US" dirty="0">
                <a:latin typeface="Georgia" panose="02040502050405020303" pitchFamily="18" charset="0"/>
                <a:ea typeface="Cambria" panose="02040503050406030204" pitchFamily="18" charset="0"/>
              </a:rPr>
              <a:t> </a:t>
            </a:r>
            <a:r>
              <a:rPr lang="en-US" dirty="0" smtClean="0">
                <a:latin typeface="Georgia" panose="02040502050405020303" pitchFamily="18" charset="0"/>
                <a:ea typeface="Cambria" panose="02040503050406030204" pitchFamily="18" charset="0"/>
              </a:rPr>
              <a:t>9:00-9:10</a:t>
            </a:r>
            <a:r>
              <a:rPr lang="en-US" dirty="0">
                <a:latin typeface="Georgia" panose="02040502050405020303" pitchFamily="18" charset="0"/>
                <a:ea typeface="Cambria" panose="02040503050406030204" pitchFamily="18" charset="0"/>
              </a:rPr>
              <a:t>		Graduate School Welcoming Remarks, Dean Chand Midha</a:t>
            </a:r>
          </a:p>
          <a:p>
            <a:r>
              <a:rPr lang="en-US" dirty="0">
                <a:latin typeface="Georgia" panose="02040502050405020303" pitchFamily="18" charset="0"/>
                <a:ea typeface="Cambria" panose="02040503050406030204" pitchFamily="18" charset="0"/>
              </a:rPr>
              <a:t> </a:t>
            </a:r>
          </a:p>
          <a:p>
            <a:r>
              <a:rPr lang="en-US" dirty="0" smtClean="0">
                <a:latin typeface="Georgia" panose="02040502050405020303" pitchFamily="18" charset="0"/>
                <a:ea typeface="Cambria" panose="02040503050406030204" pitchFamily="18" charset="0"/>
              </a:rPr>
              <a:t>9:10-9:50 </a:t>
            </a:r>
            <a:r>
              <a:rPr lang="en-US" dirty="0">
                <a:latin typeface="Georgia" panose="02040502050405020303" pitchFamily="18" charset="0"/>
                <a:ea typeface="Cambria" panose="02040503050406030204" pitchFamily="18" charset="0"/>
              </a:rPr>
              <a:t>-		Graduate School Introduction, Marnie </a:t>
            </a:r>
            <a:r>
              <a:rPr lang="en-US" dirty="0" smtClean="0">
                <a:latin typeface="Georgia" panose="02040502050405020303" pitchFamily="18" charset="0"/>
                <a:ea typeface="Cambria" panose="02040503050406030204" pitchFamily="18" charset="0"/>
              </a:rPr>
              <a:t>Saunders</a:t>
            </a:r>
          </a:p>
          <a:p>
            <a:endParaRPr lang="en-US" dirty="0">
              <a:latin typeface="Georgia" panose="02040502050405020303" pitchFamily="18" charset="0"/>
              <a:ea typeface="Cambria" panose="02040503050406030204" pitchFamily="18" charset="0"/>
            </a:endParaRPr>
          </a:p>
          <a:p>
            <a:r>
              <a:rPr lang="en-US" dirty="0">
                <a:latin typeface="Georgia" panose="02040502050405020303" pitchFamily="18" charset="0"/>
                <a:ea typeface="Cambria" panose="02040503050406030204" pitchFamily="18" charset="0"/>
              </a:rPr>
              <a:t> </a:t>
            </a:r>
            <a:r>
              <a:rPr lang="en-US" dirty="0" smtClean="0">
                <a:latin typeface="Georgia" panose="02040502050405020303" pitchFamily="18" charset="0"/>
                <a:ea typeface="Cambria" panose="02040503050406030204" pitchFamily="18" charset="0"/>
              </a:rPr>
              <a:t>9:50-10:00 –	Diane Shovestull, Payroll </a:t>
            </a:r>
          </a:p>
          <a:p>
            <a:endParaRPr lang="en-US" dirty="0">
              <a:latin typeface="Georgia" panose="02040502050405020303" pitchFamily="18" charset="0"/>
              <a:ea typeface="Cambria" panose="02040503050406030204" pitchFamily="18" charset="0"/>
            </a:endParaRPr>
          </a:p>
          <a:p>
            <a:r>
              <a:rPr lang="en-US" dirty="0">
                <a:latin typeface="Georgia" panose="02040502050405020303" pitchFamily="18" charset="0"/>
                <a:ea typeface="Cambria" panose="02040503050406030204" pitchFamily="18" charset="0"/>
              </a:rPr>
              <a:t>10:00-10:30- 	</a:t>
            </a:r>
            <a:r>
              <a:rPr lang="en-US" dirty="0" smtClean="0">
                <a:latin typeface="Georgia" panose="02040502050405020303" pitchFamily="18" charset="0"/>
                <a:ea typeface="Cambria" panose="02040503050406030204" pitchFamily="18" charset="0"/>
              </a:rPr>
              <a:t>Code </a:t>
            </a:r>
            <a:r>
              <a:rPr lang="en-US" dirty="0">
                <a:latin typeface="Georgia" panose="02040502050405020303" pitchFamily="18" charset="0"/>
                <a:ea typeface="Cambria" panose="02040503050406030204" pitchFamily="18" charset="0"/>
              </a:rPr>
              <a:t>of Conduct and Title IX, Dean of Students, Michael Strong</a:t>
            </a:r>
          </a:p>
          <a:p>
            <a:r>
              <a:rPr lang="en-US" dirty="0">
                <a:latin typeface="Georgia" panose="02040502050405020303" pitchFamily="18" charset="0"/>
                <a:ea typeface="Cambria" panose="02040503050406030204" pitchFamily="18" charset="0"/>
              </a:rPr>
              <a:t> </a:t>
            </a:r>
          </a:p>
          <a:p>
            <a:r>
              <a:rPr lang="en-US" dirty="0">
                <a:latin typeface="Georgia" panose="02040502050405020303" pitchFamily="18" charset="0"/>
                <a:ea typeface="Cambria" panose="02040503050406030204" pitchFamily="18" charset="0"/>
              </a:rPr>
              <a:t>10:30-11:00- 		ITL, Michelle Byrne</a:t>
            </a:r>
          </a:p>
          <a:p>
            <a:r>
              <a:rPr lang="en-US" dirty="0">
                <a:latin typeface="Georgia" panose="02040502050405020303" pitchFamily="18" charset="0"/>
                <a:ea typeface="Cambria" panose="02040503050406030204" pitchFamily="18" charset="0"/>
              </a:rPr>
              <a:t> </a:t>
            </a:r>
          </a:p>
          <a:p>
            <a:r>
              <a:rPr lang="en-US" dirty="0">
                <a:latin typeface="Georgia" panose="02040502050405020303" pitchFamily="18" charset="0"/>
                <a:ea typeface="Cambria" panose="02040503050406030204" pitchFamily="18" charset="0"/>
              </a:rPr>
              <a:t>11:00-11:15 -		Break</a:t>
            </a:r>
          </a:p>
          <a:p>
            <a:r>
              <a:rPr lang="en-US" dirty="0">
                <a:latin typeface="Georgia" panose="02040502050405020303" pitchFamily="18" charset="0"/>
                <a:ea typeface="Cambria" panose="02040503050406030204" pitchFamily="18" charset="0"/>
              </a:rPr>
              <a:t> </a:t>
            </a:r>
          </a:p>
          <a:p>
            <a:r>
              <a:rPr lang="en-US" dirty="0">
                <a:latin typeface="Georgia" panose="02040502050405020303" pitchFamily="18" charset="0"/>
                <a:ea typeface="Cambria" panose="02040503050406030204" pitchFamily="18" charset="0"/>
              </a:rPr>
              <a:t>11:15-11:30 -		</a:t>
            </a:r>
            <a:r>
              <a:rPr lang="en-US" dirty="0">
                <a:solidFill>
                  <a:schemeClr val="accent1">
                    <a:lumMod val="20000"/>
                    <a:lumOff val="80000"/>
                  </a:schemeClr>
                </a:solidFill>
                <a:latin typeface="Georgia" panose="02040502050405020303" pitchFamily="18" charset="0"/>
                <a:ea typeface="Cambria" panose="02040503050406030204" pitchFamily="18" charset="0"/>
              </a:rPr>
              <a:t>Office of Inclusion, Jolene Lane</a:t>
            </a:r>
          </a:p>
          <a:p>
            <a:r>
              <a:rPr lang="en-US" dirty="0">
                <a:latin typeface="Georgia" panose="02040502050405020303" pitchFamily="18" charset="0"/>
                <a:ea typeface="Cambria" panose="02040503050406030204" pitchFamily="18" charset="0"/>
              </a:rPr>
              <a:t> </a:t>
            </a:r>
          </a:p>
          <a:p>
            <a:r>
              <a:rPr lang="en-US" dirty="0">
                <a:latin typeface="Georgia" panose="02040502050405020303" pitchFamily="18" charset="0"/>
                <a:ea typeface="Cambria" panose="02040503050406030204" pitchFamily="18" charset="0"/>
              </a:rPr>
              <a:t>11:30-12:15 – 	</a:t>
            </a:r>
            <a:r>
              <a:rPr lang="en-US" dirty="0" smtClean="0">
                <a:latin typeface="Georgia" panose="02040502050405020303" pitchFamily="18" charset="0"/>
                <a:ea typeface="Cambria" panose="02040503050406030204" pitchFamily="18" charset="0"/>
              </a:rPr>
              <a:t>Design </a:t>
            </a:r>
            <a:r>
              <a:rPr lang="en-US" dirty="0">
                <a:latin typeface="Georgia" panose="02040502050405020303" pitchFamily="18" charset="0"/>
                <a:ea typeface="Cambria" panose="02040503050406030204" pitchFamily="18" charset="0"/>
              </a:rPr>
              <a:t>and </a:t>
            </a:r>
            <a:r>
              <a:rPr lang="en-US" dirty="0" smtClean="0">
                <a:latin typeface="Georgia" panose="02040502050405020303" pitchFamily="18" charset="0"/>
                <a:ea typeface="Cambria" panose="02040503050406030204" pitchFamily="18" charset="0"/>
              </a:rPr>
              <a:t>Developmental Services, </a:t>
            </a:r>
            <a:r>
              <a:rPr lang="en-US" dirty="0" err="1" smtClean="0">
                <a:latin typeface="Georgia" panose="02040502050405020303" pitchFamily="18" charset="0"/>
                <a:ea typeface="Cambria" panose="02040503050406030204" pitchFamily="18" charset="0"/>
              </a:rPr>
              <a:t>Brightspace</a:t>
            </a:r>
            <a:r>
              <a:rPr lang="en-US" dirty="0" smtClean="0">
                <a:latin typeface="Georgia" panose="02040502050405020303" pitchFamily="18" charset="0"/>
                <a:ea typeface="Cambria" panose="02040503050406030204" pitchFamily="18" charset="0"/>
              </a:rPr>
              <a:t> overview/demo</a:t>
            </a:r>
            <a:endParaRPr lang="en-US" dirty="0">
              <a:latin typeface="Georgia" panose="02040502050405020303" pitchFamily="18" charset="0"/>
              <a:ea typeface="Cambria" panose="02040503050406030204" pitchFamily="18" charset="0"/>
            </a:endParaRPr>
          </a:p>
          <a:p>
            <a:endParaRPr lang="en-US" dirty="0">
              <a:effectLst/>
              <a:latin typeface="Times New Roman" panose="02020603050405020304" pitchFamily="18" charset="0"/>
              <a:ea typeface="Cambria" panose="02040503050406030204" pitchFamily="18" charset="0"/>
            </a:endParaRPr>
          </a:p>
        </p:txBody>
      </p:sp>
    </p:spTree>
    <p:extLst>
      <p:ext uri="{BB962C8B-B14F-4D97-AF65-F5344CB8AC3E}">
        <p14:creationId xmlns:p14="http://schemas.microsoft.com/office/powerpoint/2010/main" val="19062670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CM-1016-32800_GeneralPP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283265" y="393754"/>
            <a:ext cx="8741465" cy="5078313"/>
          </a:xfrm>
          <a:prstGeom prst="rect">
            <a:avLst/>
          </a:prstGeom>
        </p:spPr>
        <p:txBody>
          <a:bodyPr wrap="square">
            <a:spAutoFit/>
          </a:bodyPr>
          <a:lstStyle/>
          <a:p>
            <a:pPr marR="575945" algn="just"/>
            <a:r>
              <a:rPr lang="en-US" dirty="0">
                <a:latin typeface="Georgia" panose="02040502050405020303" pitchFamily="18" charset="0"/>
                <a:ea typeface="MS Mincho"/>
                <a:cs typeface="Times New Roman" panose="02020603050405020304" pitchFamily="18" charset="0"/>
              </a:rPr>
              <a:t>SCHEDULE:</a:t>
            </a:r>
          </a:p>
          <a:p>
            <a:pPr marR="575945" algn="just"/>
            <a:r>
              <a:rPr lang="en-US" dirty="0">
                <a:latin typeface="Georgia" panose="02040502050405020303" pitchFamily="18" charset="0"/>
                <a:ea typeface="MS Mincho"/>
                <a:cs typeface="Times New Roman" panose="02020603050405020304" pitchFamily="18" charset="0"/>
              </a:rPr>
              <a:t> </a:t>
            </a:r>
          </a:p>
          <a:p>
            <a:r>
              <a:rPr lang="en-US" dirty="0">
                <a:latin typeface="Georgia" panose="02040502050405020303" pitchFamily="18" charset="0"/>
                <a:ea typeface="Cambria" panose="02040503050406030204" pitchFamily="18" charset="0"/>
              </a:rPr>
              <a:t> </a:t>
            </a:r>
            <a:r>
              <a:rPr lang="en-US" dirty="0" smtClean="0">
                <a:latin typeface="Georgia" panose="02040502050405020303" pitchFamily="18" charset="0"/>
                <a:ea typeface="Cambria" panose="02040503050406030204" pitchFamily="18" charset="0"/>
              </a:rPr>
              <a:t>9:00-9:10</a:t>
            </a:r>
            <a:r>
              <a:rPr lang="en-US" dirty="0">
                <a:latin typeface="Georgia" panose="02040502050405020303" pitchFamily="18" charset="0"/>
                <a:ea typeface="Cambria" panose="02040503050406030204" pitchFamily="18" charset="0"/>
              </a:rPr>
              <a:t>		Graduate School Welcoming Remarks, Dean Chand Midha</a:t>
            </a:r>
          </a:p>
          <a:p>
            <a:r>
              <a:rPr lang="en-US" dirty="0">
                <a:latin typeface="Georgia" panose="02040502050405020303" pitchFamily="18" charset="0"/>
                <a:ea typeface="Cambria" panose="02040503050406030204" pitchFamily="18" charset="0"/>
              </a:rPr>
              <a:t> </a:t>
            </a:r>
          </a:p>
          <a:p>
            <a:r>
              <a:rPr lang="en-US" dirty="0" smtClean="0">
                <a:latin typeface="Georgia" panose="02040502050405020303" pitchFamily="18" charset="0"/>
                <a:ea typeface="Cambria" panose="02040503050406030204" pitchFamily="18" charset="0"/>
              </a:rPr>
              <a:t>9:10-9:50 </a:t>
            </a:r>
            <a:r>
              <a:rPr lang="en-US" dirty="0">
                <a:latin typeface="Georgia" panose="02040502050405020303" pitchFamily="18" charset="0"/>
                <a:ea typeface="Cambria" panose="02040503050406030204" pitchFamily="18" charset="0"/>
              </a:rPr>
              <a:t>-		Graduate School Introduction, Marnie </a:t>
            </a:r>
            <a:r>
              <a:rPr lang="en-US" dirty="0" smtClean="0">
                <a:latin typeface="Georgia" panose="02040502050405020303" pitchFamily="18" charset="0"/>
                <a:ea typeface="Cambria" panose="02040503050406030204" pitchFamily="18" charset="0"/>
              </a:rPr>
              <a:t>Saunders</a:t>
            </a:r>
          </a:p>
          <a:p>
            <a:endParaRPr lang="en-US" dirty="0">
              <a:latin typeface="Georgia" panose="02040502050405020303" pitchFamily="18" charset="0"/>
              <a:ea typeface="Cambria" panose="02040503050406030204" pitchFamily="18" charset="0"/>
            </a:endParaRPr>
          </a:p>
          <a:p>
            <a:r>
              <a:rPr lang="en-US" dirty="0">
                <a:latin typeface="Georgia" panose="02040502050405020303" pitchFamily="18" charset="0"/>
                <a:ea typeface="Cambria" panose="02040503050406030204" pitchFamily="18" charset="0"/>
              </a:rPr>
              <a:t> </a:t>
            </a:r>
            <a:r>
              <a:rPr lang="en-US" dirty="0" smtClean="0">
                <a:latin typeface="Georgia" panose="02040502050405020303" pitchFamily="18" charset="0"/>
                <a:ea typeface="Cambria" panose="02040503050406030204" pitchFamily="18" charset="0"/>
              </a:rPr>
              <a:t>9:50-10:00 –	Diane Shovestull, Payroll </a:t>
            </a:r>
          </a:p>
          <a:p>
            <a:endParaRPr lang="en-US" dirty="0">
              <a:latin typeface="Georgia" panose="02040502050405020303" pitchFamily="18" charset="0"/>
              <a:ea typeface="Cambria" panose="02040503050406030204" pitchFamily="18" charset="0"/>
            </a:endParaRPr>
          </a:p>
          <a:p>
            <a:r>
              <a:rPr lang="en-US" dirty="0">
                <a:latin typeface="Georgia" panose="02040502050405020303" pitchFamily="18" charset="0"/>
                <a:ea typeface="Cambria" panose="02040503050406030204" pitchFamily="18" charset="0"/>
              </a:rPr>
              <a:t>10:00-10:30- 	</a:t>
            </a:r>
            <a:r>
              <a:rPr lang="en-US" dirty="0" smtClean="0">
                <a:latin typeface="Georgia" panose="02040502050405020303" pitchFamily="18" charset="0"/>
                <a:ea typeface="Cambria" panose="02040503050406030204" pitchFamily="18" charset="0"/>
              </a:rPr>
              <a:t>Code </a:t>
            </a:r>
            <a:r>
              <a:rPr lang="en-US" dirty="0">
                <a:latin typeface="Georgia" panose="02040502050405020303" pitchFamily="18" charset="0"/>
                <a:ea typeface="Cambria" panose="02040503050406030204" pitchFamily="18" charset="0"/>
              </a:rPr>
              <a:t>of Conduct and Title IX, Dean of Students, Michael Strong</a:t>
            </a:r>
          </a:p>
          <a:p>
            <a:r>
              <a:rPr lang="en-US" dirty="0">
                <a:latin typeface="Georgia" panose="02040502050405020303" pitchFamily="18" charset="0"/>
                <a:ea typeface="Cambria" panose="02040503050406030204" pitchFamily="18" charset="0"/>
              </a:rPr>
              <a:t> </a:t>
            </a:r>
          </a:p>
          <a:p>
            <a:r>
              <a:rPr lang="en-US" dirty="0">
                <a:latin typeface="Georgia" panose="02040502050405020303" pitchFamily="18" charset="0"/>
                <a:ea typeface="Cambria" panose="02040503050406030204" pitchFamily="18" charset="0"/>
              </a:rPr>
              <a:t>10:30-11:00- 		ITL, Michelle Byrne</a:t>
            </a:r>
          </a:p>
          <a:p>
            <a:r>
              <a:rPr lang="en-US" dirty="0">
                <a:latin typeface="Georgia" panose="02040502050405020303" pitchFamily="18" charset="0"/>
                <a:ea typeface="Cambria" panose="02040503050406030204" pitchFamily="18" charset="0"/>
              </a:rPr>
              <a:t> </a:t>
            </a:r>
          </a:p>
          <a:p>
            <a:r>
              <a:rPr lang="en-US" dirty="0">
                <a:latin typeface="Georgia" panose="02040502050405020303" pitchFamily="18" charset="0"/>
                <a:ea typeface="Cambria" panose="02040503050406030204" pitchFamily="18" charset="0"/>
              </a:rPr>
              <a:t>11:00-11:15 -		Break</a:t>
            </a:r>
          </a:p>
          <a:p>
            <a:r>
              <a:rPr lang="en-US" dirty="0">
                <a:latin typeface="Georgia" panose="02040502050405020303" pitchFamily="18" charset="0"/>
                <a:ea typeface="Cambria" panose="02040503050406030204" pitchFamily="18" charset="0"/>
              </a:rPr>
              <a:t> </a:t>
            </a:r>
          </a:p>
          <a:p>
            <a:r>
              <a:rPr lang="en-US" dirty="0">
                <a:latin typeface="Georgia" panose="02040502050405020303" pitchFamily="18" charset="0"/>
                <a:ea typeface="Cambria" panose="02040503050406030204" pitchFamily="18" charset="0"/>
              </a:rPr>
              <a:t>11:15-11:30 -		Office of Inclusion, Jolene Lane</a:t>
            </a:r>
          </a:p>
          <a:p>
            <a:r>
              <a:rPr lang="en-US" dirty="0">
                <a:latin typeface="Georgia" panose="02040502050405020303" pitchFamily="18" charset="0"/>
                <a:ea typeface="Cambria" panose="02040503050406030204" pitchFamily="18" charset="0"/>
              </a:rPr>
              <a:t> </a:t>
            </a:r>
          </a:p>
          <a:p>
            <a:r>
              <a:rPr lang="en-US" dirty="0">
                <a:latin typeface="Georgia" panose="02040502050405020303" pitchFamily="18" charset="0"/>
                <a:ea typeface="Cambria" panose="02040503050406030204" pitchFamily="18" charset="0"/>
              </a:rPr>
              <a:t>11:30-12:15 – 	</a:t>
            </a:r>
            <a:r>
              <a:rPr lang="en-US" dirty="0" smtClean="0">
                <a:solidFill>
                  <a:schemeClr val="accent1">
                    <a:lumMod val="20000"/>
                    <a:lumOff val="80000"/>
                  </a:schemeClr>
                </a:solidFill>
                <a:latin typeface="Georgia" panose="02040502050405020303" pitchFamily="18" charset="0"/>
                <a:ea typeface="Cambria" panose="02040503050406030204" pitchFamily="18" charset="0"/>
              </a:rPr>
              <a:t>Design </a:t>
            </a:r>
            <a:r>
              <a:rPr lang="en-US" dirty="0">
                <a:solidFill>
                  <a:schemeClr val="accent1">
                    <a:lumMod val="20000"/>
                    <a:lumOff val="80000"/>
                  </a:schemeClr>
                </a:solidFill>
                <a:latin typeface="Georgia" panose="02040502050405020303" pitchFamily="18" charset="0"/>
                <a:ea typeface="Cambria" panose="02040503050406030204" pitchFamily="18" charset="0"/>
              </a:rPr>
              <a:t>and </a:t>
            </a:r>
            <a:r>
              <a:rPr lang="en-US" dirty="0" smtClean="0">
                <a:solidFill>
                  <a:schemeClr val="accent1">
                    <a:lumMod val="20000"/>
                    <a:lumOff val="80000"/>
                  </a:schemeClr>
                </a:solidFill>
                <a:latin typeface="Georgia" panose="02040502050405020303" pitchFamily="18" charset="0"/>
                <a:ea typeface="Cambria" panose="02040503050406030204" pitchFamily="18" charset="0"/>
              </a:rPr>
              <a:t>Developmental Services, </a:t>
            </a:r>
            <a:r>
              <a:rPr lang="en-US" dirty="0" err="1" smtClean="0">
                <a:solidFill>
                  <a:schemeClr val="accent1">
                    <a:lumMod val="20000"/>
                    <a:lumOff val="80000"/>
                  </a:schemeClr>
                </a:solidFill>
                <a:latin typeface="Georgia" panose="02040502050405020303" pitchFamily="18" charset="0"/>
                <a:ea typeface="Cambria" panose="02040503050406030204" pitchFamily="18" charset="0"/>
              </a:rPr>
              <a:t>Brightspace</a:t>
            </a:r>
            <a:r>
              <a:rPr lang="en-US" dirty="0" smtClean="0">
                <a:solidFill>
                  <a:schemeClr val="accent1">
                    <a:lumMod val="20000"/>
                    <a:lumOff val="80000"/>
                  </a:schemeClr>
                </a:solidFill>
                <a:latin typeface="Georgia" panose="02040502050405020303" pitchFamily="18" charset="0"/>
                <a:ea typeface="Cambria" panose="02040503050406030204" pitchFamily="18" charset="0"/>
              </a:rPr>
              <a:t> overview/demo</a:t>
            </a:r>
            <a:endParaRPr lang="en-US" dirty="0">
              <a:solidFill>
                <a:schemeClr val="accent1">
                  <a:lumMod val="20000"/>
                  <a:lumOff val="80000"/>
                </a:schemeClr>
              </a:solidFill>
              <a:latin typeface="Georgia" panose="02040502050405020303" pitchFamily="18" charset="0"/>
              <a:ea typeface="Cambria" panose="02040503050406030204" pitchFamily="18" charset="0"/>
            </a:endParaRPr>
          </a:p>
          <a:p>
            <a:endParaRPr lang="en-US" dirty="0">
              <a:effectLst/>
              <a:latin typeface="Times New Roman" panose="02020603050405020304" pitchFamily="18" charset="0"/>
              <a:ea typeface="Cambria" panose="02040503050406030204" pitchFamily="18" charset="0"/>
            </a:endParaRPr>
          </a:p>
        </p:txBody>
      </p:sp>
    </p:spTree>
    <p:extLst>
      <p:ext uri="{BB962C8B-B14F-4D97-AF65-F5344CB8AC3E}">
        <p14:creationId xmlns:p14="http://schemas.microsoft.com/office/powerpoint/2010/main" val="40255152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CM-1016-32800_GeneralPP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283265" y="393754"/>
            <a:ext cx="8741465" cy="5078313"/>
          </a:xfrm>
          <a:prstGeom prst="rect">
            <a:avLst/>
          </a:prstGeom>
        </p:spPr>
        <p:txBody>
          <a:bodyPr wrap="square">
            <a:spAutoFit/>
          </a:bodyPr>
          <a:lstStyle/>
          <a:p>
            <a:pPr marR="575945" algn="just"/>
            <a:r>
              <a:rPr lang="en-US" dirty="0">
                <a:latin typeface="Georgia" panose="02040502050405020303" pitchFamily="18" charset="0"/>
                <a:ea typeface="MS Mincho"/>
                <a:cs typeface="Times New Roman" panose="02020603050405020304" pitchFamily="18" charset="0"/>
              </a:rPr>
              <a:t>SCHEDULE:</a:t>
            </a:r>
          </a:p>
          <a:p>
            <a:pPr marR="575945" algn="just"/>
            <a:r>
              <a:rPr lang="en-US" dirty="0">
                <a:latin typeface="Georgia" panose="02040502050405020303" pitchFamily="18" charset="0"/>
                <a:ea typeface="MS Mincho"/>
                <a:cs typeface="Times New Roman" panose="02020603050405020304" pitchFamily="18" charset="0"/>
              </a:rPr>
              <a:t> </a:t>
            </a:r>
          </a:p>
          <a:p>
            <a:r>
              <a:rPr lang="en-US" dirty="0">
                <a:latin typeface="Georgia" panose="02040502050405020303" pitchFamily="18" charset="0"/>
                <a:ea typeface="Cambria" panose="02040503050406030204" pitchFamily="18" charset="0"/>
              </a:rPr>
              <a:t> </a:t>
            </a:r>
            <a:r>
              <a:rPr lang="en-US" dirty="0" smtClean="0">
                <a:latin typeface="Georgia" panose="02040502050405020303" pitchFamily="18" charset="0"/>
                <a:ea typeface="Cambria" panose="02040503050406030204" pitchFamily="18" charset="0"/>
              </a:rPr>
              <a:t>9:00-9:10</a:t>
            </a:r>
            <a:r>
              <a:rPr lang="en-US" dirty="0">
                <a:latin typeface="Georgia" panose="02040502050405020303" pitchFamily="18" charset="0"/>
                <a:ea typeface="Cambria" panose="02040503050406030204" pitchFamily="18" charset="0"/>
              </a:rPr>
              <a:t>		Graduate School Welcoming Remarks, Dean Chand Midha</a:t>
            </a:r>
          </a:p>
          <a:p>
            <a:r>
              <a:rPr lang="en-US" dirty="0">
                <a:latin typeface="Georgia" panose="02040502050405020303" pitchFamily="18" charset="0"/>
                <a:ea typeface="Cambria" panose="02040503050406030204" pitchFamily="18" charset="0"/>
              </a:rPr>
              <a:t> </a:t>
            </a:r>
          </a:p>
          <a:p>
            <a:r>
              <a:rPr lang="en-US" dirty="0" smtClean="0">
                <a:latin typeface="Georgia" panose="02040502050405020303" pitchFamily="18" charset="0"/>
                <a:ea typeface="Cambria" panose="02040503050406030204" pitchFamily="18" charset="0"/>
              </a:rPr>
              <a:t>9:10-9:45 </a:t>
            </a:r>
            <a:r>
              <a:rPr lang="en-US" dirty="0">
                <a:latin typeface="Georgia" panose="02040502050405020303" pitchFamily="18" charset="0"/>
                <a:ea typeface="Cambria" panose="02040503050406030204" pitchFamily="18" charset="0"/>
              </a:rPr>
              <a:t>-		Graduate School Introduction, Marnie </a:t>
            </a:r>
            <a:r>
              <a:rPr lang="en-US" dirty="0" smtClean="0">
                <a:latin typeface="Georgia" panose="02040502050405020303" pitchFamily="18" charset="0"/>
                <a:ea typeface="Cambria" panose="02040503050406030204" pitchFamily="18" charset="0"/>
              </a:rPr>
              <a:t>Saunders</a:t>
            </a:r>
          </a:p>
          <a:p>
            <a:endParaRPr lang="en-US" dirty="0">
              <a:latin typeface="Georgia" panose="02040502050405020303" pitchFamily="18" charset="0"/>
              <a:ea typeface="Cambria" panose="02040503050406030204" pitchFamily="18" charset="0"/>
            </a:endParaRPr>
          </a:p>
          <a:p>
            <a:r>
              <a:rPr lang="en-US" dirty="0" smtClean="0">
                <a:latin typeface="Georgia" panose="02040502050405020303" pitchFamily="18" charset="0"/>
                <a:ea typeface="Cambria" panose="02040503050406030204" pitchFamily="18" charset="0"/>
              </a:rPr>
              <a:t>9:45-10:00 -		Payroll, Diane Shovestull</a:t>
            </a:r>
            <a:endParaRPr lang="en-US" dirty="0">
              <a:latin typeface="Georgia" panose="02040502050405020303" pitchFamily="18" charset="0"/>
              <a:ea typeface="Cambria" panose="02040503050406030204" pitchFamily="18" charset="0"/>
            </a:endParaRPr>
          </a:p>
          <a:p>
            <a:r>
              <a:rPr lang="en-US" dirty="0">
                <a:latin typeface="Georgia" panose="02040502050405020303" pitchFamily="18" charset="0"/>
                <a:ea typeface="Cambria" panose="02040503050406030204" pitchFamily="18" charset="0"/>
              </a:rPr>
              <a:t> </a:t>
            </a:r>
          </a:p>
          <a:p>
            <a:r>
              <a:rPr lang="en-US" dirty="0">
                <a:latin typeface="Georgia" panose="02040502050405020303" pitchFamily="18" charset="0"/>
                <a:ea typeface="Cambria" panose="02040503050406030204" pitchFamily="18" charset="0"/>
              </a:rPr>
              <a:t>10:00-10:30- 	</a:t>
            </a:r>
            <a:r>
              <a:rPr lang="en-US" dirty="0" smtClean="0">
                <a:latin typeface="Georgia" panose="02040502050405020303" pitchFamily="18" charset="0"/>
                <a:ea typeface="Cambria" panose="02040503050406030204" pitchFamily="18" charset="0"/>
              </a:rPr>
              <a:t>Code </a:t>
            </a:r>
            <a:r>
              <a:rPr lang="en-US" dirty="0">
                <a:latin typeface="Georgia" panose="02040502050405020303" pitchFamily="18" charset="0"/>
                <a:ea typeface="Cambria" panose="02040503050406030204" pitchFamily="18" charset="0"/>
              </a:rPr>
              <a:t>of Conduct and Title IX, Dean of Students, Michael Strong</a:t>
            </a:r>
          </a:p>
          <a:p>
            <a:r>
              <a:rPr lang="en-US" dirty="0">
                <a:latin typeface="Georgia" panose="02040502050405020303" pitchFamily="18" charset="0"/>
                <a:ea typeface="Cambria" panose="02040503050406030204" pitchFamily="18" charset="0"/>
              </a:rPr>
              <a:t> </a:t>
            </a:r>
          </a:p>
          <a:p>
            <a:r>
              <a:rPr lang="en-US" dirty="0">
                <a:latin typeface="Georgia" panose="02040502050405020303" pitchFamily="18" charset="0"/>
                <a:ea typeface="Cambria" panose="02040503050406030204" pitchFamily="18" charset="0"/>
              </a:rPr>
              <a:t>10:30-11:00- 		ITL, Michelle Byrne</a:t>
            </a:r>
          </a:p>
          <a:p>
            <a:r>
              <a:rPr lang="en-US" dirty="0">
                <a:latin typeface="Georgia" panose="02040502050405020303" pitchFamily="18" charset="0"/>
                <a:ea typeface="Cambria" panose="02040503050406030204" pitchFamily="18" charset="0"/>
              </a:rPr>
              <a:t> </a:t>
            </a:r>
          </a:p>
          <a:p>
            <a:r>
              <a:rPr lang="en-US" dirty="0">
                <a:latin typeface="Georgia" panose="02040502050405020303" pitchFamily="18" charset="0"/>
                <a:ea typeface="Cambria" panose="02040503050406030204" pitchFamily="18" charset="0"/>
              </a:rPr>
              <a:t>11:00-11:15 -		Break</a:t>
            </a:r>
          </a:p>
          <a:p>
            <a:r>
              <a:rPr lang="en-US" dirty="0">
                <a:latin typeface="Georgia" panose="02040502050405020303" pitchFamily="18" charset="0"/>
                <a:ea typeface="Cambria" panose="02040503050406030204" pitchFamily="18" charset="0"/>
              </a:rPr>
              <a:t> </a:t>
            </a:r>
          </a:p>
          <a:p>
            <a:r>
              <a:rPr lang="en-US" dirty="0">
                <a:latin typeface="Georgia" panose="02040502050405020303" pitchFamily="18" charset="0"/>
                <a:ea typeface="Cambria" panose="02040503050406030204" pitchFamily="18" charset="0"/>
              </a:rPr>
              <a:t>11:15-11:30 -		Office of Inclusion, Jolene Lane</a:t>
            </a:r>
          </a:p>
          <a:p>
            <a:r>
              <a:rPr lang="en-US" dirty="0">
                <a:latin typeface="Georgia" panose="02040502050405020303" pitchFamily="18" charset="0"/>
                <a:ea typeface="Cambria" panose="02040503050406030204" pitchFamily="18" charset="0"/>
              </a:rPr>
              <a:t> </a:t>
            </a:r>
          </a:p>
          <a:p>
            <a:r>
              <a:rPr lang="en-US" dirty="0">
                <a:latin typeface="Georgia" panose="02040502050405020303" pitchFamily="18" charset="0"/>
                <a:ea typeface="Cambria" panose="02040503050406030204" pitchFamily="18" charset="0"/>
              </a:rPr>
              <a:t>11:30-12:15 – 	</a:t>
            </a:r>
            <a:r>
              <a:rPr lang="en-US" dirty="0" smtClean="0">
                <a:latin typeface="Georgia" panose="02040502050405020303" pitchFamily="18" charset="0"/>
                <a:ea typeface="Cambria" panose="02040503050406030204" pitchFamily="18" charset="0"/>
              </a:rPr>
              <a:t>Design </a:t>
            </a:r>
            <a:r>
              <a:rPr lang="en-US" dirty="0">
                <a:latin typeface="Georgia" panose="02040502050405020303" pitchFamily="18" charset="0"/>
                <a:ea typeface="Cambria" panose="02040503050406030204" pitchFamily="18" charset="0"/>
              </a:rPr>
              <a:t>and </a:t>
            </a:r>
            <a:r>
              <a:rPr lang="en-US" dirty="0" smtClean="0">
                <a:latin typeface="Georgia" panose="02040502050405020303" pitchFamily="18" charset="0"/>
                <a:ea typeface="Cambria" panose="02040503050406030204" pitchFamily="18" charset="0"/>
              </a:rPr>
              <a:t>Developmental Services, </a:t>
            </a:r>
            <a:r>
              <a:rPr lang="en-US" dirty="0" err="1" smtClean="0">
                <a:latin typeface="Georgia" panose="02040502050405020303" pitchFamily="18" charset="0"/>
                <a:ea typeface="Cambria" panose="02040503050406030204" pitchFamily="18" charset="0"/>
              </a:rPr>
              <a:t>Brightspace</a:t>
            </a:r>
            <a:r>
              <a:rPr lang="en-US" dirty="0" smtClean="0">
                <a:latin typeface="Georgia" panose="02040502050405020303" pitchFamily="18" charset="0"/>
                <a:ea typeface="Cambria" panose="02040503050406030204" pitchFamily="18" charset="0"/>
              </a:rPr>
              <a:t> overview/demo</a:t>
            </a:r>
            <a:endParaRPr lang="en-US" dirty="0">
              <a:latin typeface="Georgia" panose="02040502050405020303" pitchFamily="18" charset="0"/>
              <a:ea typeface="Cambria" panose="02040503050406030204" pitchFamily="18" charset="0"/>
            </a:endParaRPr>
          </a:p>
          <a:p>
            <a:endParaRPr lang="en-US" dirty="0">
              <a:effectLst/>
              <a:latin typeface="Times New Roman" panose="02020603050405020304" pitchFamily="18" charset="0"/>
              <a:ea typeface="Cambria" panose="02040503050406030204" pitchFamily="18" charset="0"/>
            </a:endParaRPr>
          </a:p>
        </p:txBody>
      </p:sp>
    </p:spTree>
    <p:extLst>
      <p:ext uri="{BB962C8B-B14F-4D97-AF65-F5344CB8AC3E}">
        <p14:creationId xmlns:p14="http://schemas.microsoft.com/office/powerpoint/2010/main" val="32187070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CM-1016-32800_GeneralPP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283265" y="393754"/>
            <a:ext cx="8741465" cy="4247317"/>
          </a:xfrm>
          <a:prstGeom prst="rect">
            <a:avLst/>
          </a:prstGeom>
        </p:spPr>
        <p:txBody>
          <a:bodyPr wrap="square">
            <a:spAutoFit/>
          </a:bodyPr>
          <a:lstStyle/>
          <a:p>
            <a:pPr marR="575945" algn="just"/>
            <a:r>
              <a:rPr lang="en-US" dirty="0" smtClean="0">
                <a:latin typeface="Georgia" panose="02040502050405020303" pitchFamily="18" charset="0"/>
                <a:ea typeface="MS Mincho"/>
                <a:cs typeface="Times New Roman" panose="02020603050405020304" pitchFamily="18" charset="0"/>
              </a:rPr>
              <a:t>SCHEDULE   Part II:</a:t>
            </a:r>
            <a:endParaRPr lang="en-US" dirty="0">
              <a:latin typeface="Georgia" panose="02040502050405020303" pitchFamily="18" charset="0"/>
              <a:ea typeface="MS Mincho"/>
              <a:cs typeface="Times New Roman" panose="02020603050405020304" pitchFamily="18" charset="0"/>
            </a:endParaRPr>
          </a:p>
          <a:p>
            <a:pPr marR="575945" algn="just"/>
            <a:r>
              <a:rPr lang="en-US" dirty="0">
                <a:latin typeface="Georgia" panose="02040502050405020303" pitchFamily="18" charset="0"/>
                <a:ea typeface="MS Mincho"/>
                <a:cs typeface="Times New Roman" panose="02020603050405020304" pitchFamily="18" charset="0"/>
              </a:rPr>
              <a:t> </a:t>
            </a:r>
          </a:p>
          <a:p>
            <a:r>
              <a:rPr lang="en-US" dirty="0">
                <a:latin typeface="Georgia" panose="02040502050405020303" pitchFamily="18" charset="0"/>
                <a:ea typeface="Cambria" panose="02040503050406030204" pitchFamily="18" charset="0"/>
              </a:rPr>
              <a:t> </a:t>
            </a:r>
            <a:r>
              <a:rPr lang="en-US" dirty="0">
                <a:latin typeface="Georgia" panose="02040502050405020303" pitchFamily="18" charset="0"/>
              </a:rPr>
              <a:t>Friday, September 7th, 2018 – Student Union Theater</a:t>
            </a:r>
          </a:p>
          <a:p>
            <a:r>
              <a:rPr lang="en-US" dirty="0">
                <a:latin typeface="Georgia" panose="02040502050405020303" pitchFamily="18" charset="0"/>
              </a:rPr>
              <a:t> </a:t>
            </a:r>
          </a:p>
          <a:p>
            <a:r>
              <a:rPr lang="en-US" dirty="0">
                <a:latin typeface="Georgia" panose="02040502050405020303" pitchFamily="18" charset="0"/>
              </a:rPr>
              <a:t> </a:t>
            </a:r>
          </a:p>
          <a:p>
            <a:r>
              <a:rPr lang="en-US" dirty="0">
                <a:latin typeface="Georgia" panose="02040502050405020303" pitchFamily="18" charset="0"/>
              </a:rPr>
              <a:t> </a:t>
            </a:r>
          </a:p>
          <a:p>
            <a:r>
              <a:rPr lang="en-US" dirty="0">
                <a:latin typeface="Georgia" panose="02040502050405020303" pitchFamily="18" charset="0"/>
              </a:rPr>
              <a:t>9:00-9:30 -		</a:t>
            </a:r>
            <a:r>
              <a:rPr lang="en-US" dirty="0" smtClean="0">
                <a:latin typeface="Georgia" panose="02040502050405020303" pitchFamily="18" charset="0"/>
              </a:rPr>
              <a:t> 	Health </a:t>
            </a:r>
            <a:r>
              <a:rPr lang="en-US" dirty="0">
                <a:latin typeface="Georgia" panose="02040502050405020303" pitchFamily="18" charset="0"/>
              </a:rPr>
              <a:t>Services, Megan Nichols</a:t>
            </a:r>
          </a:p>
          <a:p>
            <a:r>
              <a:rPr lang="en-US" dirty="0">
                <a:latin typeface="Georgia" panose="02040502050405020303" pitchFamily="18" charset="0"/>
              </a:rPr>
              <a:t> </a:t>
            </a:r>
          </a:p>
          <a:p>
            <a:r>
              <a:rPr lang="en-US" dirty="0">
                <a:latin typeface="Georgia" panose="02040502050405020303" pitchFamily="18" charset="0"/>
              </a:rPr>
              <a:t>9:30-10:00 -		</a:t>
            </a:r>
            <a:r>
              <a:rPr lang="en-US" dirty="0" smtClean="0">
                <a:latin typeface="Georgia" panose="02040502050405020303" pitchFamily="18" charset="0"/>
              </a:rPr>
              <a:t>	Counseling </a:t>
            </a:r>
            <a:r>
              <a:rPr lang="en-US" dirty="0">
                <a:latin typeface="Georgia" panose="02040502050405020303" pitchFamily="18" charset="0"/>
              </a:rPr>
              <a:t>and Testing Services, Natacha Keramidas</a:t>
            </a:r>
          </a:p>
          <a:p>
            <a:r>
              <a:rPr lang="en-US" dirty="0">
                <a:latin typeface="Georgia" panose="02040502050405020303" pitchFamily="18" charset="0"/>
              </a:rPr>
              <a:t> </a:t>
            </a:r>
          </a:p>
          <a:p>
            <a:r>
              <a:rPr lang="en-US" dirty="0">
                <a:latin typeface="Georgia" panose="02040502050405020303" pitchFamily="18" charset="0"/>
              </a:rPr>
              <a:t>10:00-10:30 -		Financial Aid, Amanda Paniagua</a:t>
            </a:r>
          </a:p>
          <a:p>
            <a:r>
              <a:rPr lang="en-US" dirty="0">
                <a:latin typeface="Georgia" panose="02040502050405020303" pitchFamily="18" charset="0"/>
              </a:rPr>
              <a:t> </a:t>
            </a:r>
          </a:p>
          <a:p>
            <a:r>
              <a:rPr lang="en-US" dirty="0">
                <a:latin typeface="Georgia" panose="02040502050405020303" pitchFamily="18" charset="0"/>
              </a:rPr>
              <a:t>10:30-11:30 – 		Registrar, </a:t>
            </a:r>
            <a:r>
              <a:rPr lang="en-US" dirty="0" err="1">
                <a:latin typeface="Georgia" panose="02040502050405020303" pitchFamily="18" charset="0"/>
              </a:rPr>
              <a:t>ZipAssist</a:t>
            </a:r>
            <a:r>
              <a:rPr lang="en-US" dirty="0">
                <a:latin typeface="Georgia" panose="02040502050405020303" pitchFamily="18" charset="0"/>
              </a:rPr>
              <a:t>, Sarah Hamilton</a:t>
            </a:r>
          </a:p>
          <a:p>
            <a:r>
              <a:rPr lang="en-US" b="1" dirty="0">
                <a:latin typeface="Georgia" panose="02040502050405020303" pitchFamily="18" charset="0"/>
              </a:rPr>
              <a:t> </a:t>
            </a:r>
            <a:endParaRPr lang="en-US" dirty="0">
              <a:latin typeface="Georgia" panose="02040502050405020303" pitchFamily="18" charset="0"/>
            </a:endParaRPr>
          </a:p>
          <a:p>
            <a:endParaRPr lang="en-US" dirty="0">
              <a:effectLst/>
              <a:latin typeface="Georgia" panose="02040502050405020303" pitchFamily="18" charset="0"/>
              <a:ea typeface="Cambria" panose="02040503050406030204" pitchFamily="18" charset="0"/>
            </a:endParaRPr>
          </a:p>
        </p:txBody>
      </p:sp>
    </p:spTree>
    <p:extLst>
      <p:ext uri="{BB962C8B-B14F-4D97-AF65-F5344CB8AC3E}">
        <p14:creationId xmlns:p14="http://schemas.microsoft.com/office/powerpoint/2010/main" val="33551832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CM-1016-32800_GeneralPP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283265" y="393754"/>
            <a:ext cx="8741465" cy="3139321"/>
          </a:xfrm>
          <a:prstGeom prst="rect">
            <a:avLst/>
          </a:prstGeom>
        </p:spPr>
        <p:txBody>
          <a:bodyPr wrap="square">
            <a:spAutoFit/>
          </a:bodyPr>
          <a:lstStyle/>
          <a:p>
            <a:pPr marR="575945" algn="just"/>
            <a:r>
              <a:rPr lang="en-US" dirty="0" smtClean="0">
                <a:latin typeface="Georgia" panose="02040502050405020303" pitchFamily="18" charset="0"/>
                <a:ea typeface="MS Mincho"/>
                <a:cs typeface="Times New Roman" panose="02020603050405020304" pitchFamily="18" charset="0"/>
              </a:rPr>
              <a:t>SCHEDULE   Part III:</a:t>
            </a:r>
            <a:endParaRPr lang="en-US" dirty="0">
              <a:latin typeface="Georgia" panose="02040502050405020303" pitchFamily="18" charset="0"/>
              <a:ea typeface="MS Mincho"/>
              <a:cs typeface="Times New Roman" panose="02020603050405020304" pitchFamily="18" charset="0"/>
            </a:endParaRPr>
          </a:p>
          <a:p>
            <a:pPr marR="575945" algn="just"/>
            <a:r>
              <a:rPr lang="en-US" dirty="0">
                <a:latin typeface="Georgia" panose="02040502050405020303" pitchFamily="18" charset="0"/>
                <a:ea typeface="MS Mincho"/>
                <a:cs typeface="Times New Roman" panose="02020603050405020304" pitchFamily="18" charset="0"/>
              </a:rPr>
              <a:t> </a:t>
            </a:r>
          </a:p>
          <a:p>
            <a:endParaRPr lang="en-US" dirty="0"/>
          </a:p>
          <a:p>
            <a:r>
              <a:rPr lang="en-US" dirty="0">
                <a:latin typeface="Georgia" panose="02040502050405020303" pitchFamily="18" charset="0"/>
              </a:rPr>
              <a:t>Friday, September 21, 2018 – PEAC </a:t>
            </a:r>
            <a:r>
              <a:rPr lang="en-US" dirty="0" smtClean="0">
                <a:latin typeface="Georgia" panose="02040502050405020303" pitchFamily="18" charset="0"/>
              </a:rPr>
              <a:t>RM </a:t>
            </a:r>
            <a:r>
              <a:rPr lang="en-US" dirty="0">
                <a:latin typeface="Georgia" panose="02040502050405020303" pitchFamily="18" charset="0"/>
              </a:rPr>
              <a:t>130</a:t>
            </a:r>
          </a:p>
          <a:p>
            <a:r>
              <a:rPr lang="en-US" dirty="0">
                <a:latin typeface="Georgia" panose="02040502050405020303" pitchFamily="18" charset="0"/>
              </a:rPr>
              <a:t> </a:t>
            </a:r>
          </a:p>
          <a:p>
            <a:r>
              <a:rPr lang="en-US" dirty="0">
                <a:latin typeface="Georgia" panose="02040502050405020303" pitchFamily="18" charset="0"/>
              </a:rPr>
              <a:t> </a:t>
            </a:r>
          </a:p>
          <a:p>
            <a:r>
              <a:rPr lang="en-US" dirty="0">
                <a:latin typeface="Georgia" panose="02040502050405020303" pitchFamily="18" charset="0"/>
              </a:rPr>
              <a:t>9:00-10:15 -		</a:t>
            </a:r>
            <a:r>
              <a:rPr lang="en-US" dirty="0" smtClean="0">
                <a:latin typeface="Georgia" panose="02040502050405020303" pitchFamily="18" charset="0"/>
              </a:rPr>
              <a:t>	Library </a:t>
            </a:r>
            <a:r>
              <a:rPr lang="en-US" dirty="0">
                <a:latin typeface="Georgia" panose="02040502050405020303" pitchFamily="18" charset="0"/>
              </a:rPr>
              <a:t>Services, Aimee DeChambeau</a:t>
            </a:r>
          </a:p>
          <a:p>
            <a:r>
              <a:rPr lang="en-US" dirty="0">
                <a:latin typeface="Georgia" panose="02040502050405020303" pitchFamily="18" charset="0"/>
              </a:rPr>
              <a:t> </a:t>
            </a:r>
          </a:p>
          <a:p>
            <a:r>
              <a:rPr lang="en-US" dirty="0">
                <a:latin typeface="Georgia" panose="02040502050405020303" pitchFamily="18" charset="0"/>
              </a:rPr>
              <a:t>10:30-11:30 – 		EX[L] Center, Carolyn Behrman</a:t>
            </a:r>
          </a:p>
          <a:p>
            <a:r>
              <a:rPr lang="en-US" dirty="0">
                <a:latin typeface="Georgia" panose="02040502050405020303" pitchFamily="18" charset="0"/>
              </a:rPr>
              <a:t> </a:t>
            </a:r>
          </a:p>
          <a:p>
            <a:endParaRPr lang="en-US" dirty="0">
              <a:effectLst/>
              <a:latin typeface="Georgia" panose="02040502050405020303" pitchFamily="18" charset="0"/>
              <a:ea typeface="Cambria" panose="02040503050406030204" pitchFamily="18" charset="0"/>
            </a:endParaRPr>
          </a:p>
        </p:txBody>
      </p:sp>
    </p:spTree>
    <p:extLst>
      <p:ext uri="{BB962C8B-B14F-4D97-AF65-F5344CB8AC3E}">
        <p14:creationId xmlns:p14="http://schemas.microsoft.com/office/powerpoint/2010/main" val="32864781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CM-1016-32800_GeneralPP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939799"/>
            <a:ext cx="8229600" cy="762001"/>
          </a:xfrm>
        </p:spPr>
        <p:txBody>
          <a:bodyPr anchor="b">
            <a:normAutofit/>
          </a:bodyPr>
          <a:lstStyle/>
          <a:p>
            <a:pPr algn="l"/>
            <a:r>
              <a:rPr lang="en-US" sz="3200" b="1" dirty="0" smtClean="0">
                <a:solidFill>
                  <a:srgbClr val="00002F"/>
                </a:solidFill>
                <a:latin typeface="Georgia"/>
                <a:cs typeface="Georgia"/>
              </a:rPr>
              <a:t>Where are we?</a:t>
            </a:r>
            <a:endParaRPr lang="en-US" sz="3200" b="1" dirty="0">
              <a:solidFill>
                <a:srgbClr val="00002F"/>
              </a:solidFill>
              <a:latin typeface="Georgia"/>
              <a:cs typeface="Georgia"/>
            </a:endParaRPr>
          </a:p>
        </p:txBody>
      </p:sp>
      <p:sp>
        <p:nvSpPr>
          <p:cNvPr id="3" name="Text Placeholder 2"/>
          <p:cNvSpPr>
            <a:spLocks noGrp="1"/>
          </p:cNvSpPr>
          <p:nvPr>
            <p:ph type="body" idx="1"/>
          </p:nvPr>
        </p:nvSpPr>
        <p:spPr>
          <a:xfrm>
            <a:off x="308112" y="5083567"/>
            <a:ext cx="5451613" cy="516466"/>
          </a:xfrm>
        </p:spPr>
        <p:txBody>
          <a:bodyPr anchor="b">
            <a:noAutofit/>
          </a:bodyPr>
          <a:lstStyle/>
          <a:p>
            <a:r>
              <a:rPr lang="en-US" sz="3000" dirty="0">
                <a:latin typeface="Georgia" panose="02040502050405020303" pitchFamily="18" charset="0"/>
              </a:rPr>
              <a:t>The Graduate School</a:t>
            </a:r>
            <a:br>
              <a:rPr lang="en-US" sz="3000" dirty="0">
                <a:latin typeface="Georgia" panose="02040502050405020303" pitchFamily="18" charset="0"/>
              </a:rPr>
            </a:br>
            <a:r>
              <a:rPr lang="en-US" sz="3000" dirty="0">
                <a:latin typeface="Georgia" panose="02040502050405020303" pitchFamily="18" charset="0"/>
              </a:rPr>
              <a:t>Leigh Hall, Room 515</a:t>
            </a:r>
            <a:br>
              <a:rPr lang="en-US" sz="3000" dirty="0">
                <a:latin typeface="Georgia" panose="02040502050405020303" pitchFamily="18" charset="0"/>
              </a:rPr>
            </a:br>
            <a:r>
              <a:rPr lang="en-US" sz="3000" dirty="0">
                <a:latin typeface="Georgia" panose="02040502050405020303" pitchFamily="18" charset="0"/>
              </a:rPr>
              <a:t>Akron OH 44325-2101</a:t>
            </a:r>
            <a:br>
              <a:rPr lang="en-US" sz="3000" dirty="0">
                <a:latin typeface="Georgia" panose="02040502050405020303" pitchFamily="18" charset="0"/>
              </a:rPr>
            </a:br>
            <a:endParaRPr lang="en-US" sz="1500" dirty="0" smtClean="0">
              <a:latin typeface="Georgia" panose="02040502050405020303" pitchFamily="18" charset="0"/>
            </a:endParaRPr>
          </a:p>
          <a:p>
            <a:r>
              <a:rPr lang="en-US" sz="3000" dirty="0" smtClean="0">
                <a:latin typeface="Georgia" panose="02040502050405020303" pitchFamily="18" charset="0"/>
              </a:rPr>
              <a:t>Phone</a:t>
            </a:r>
            <a:r>
              <a:rPr lang="en-US" sz="3000" dirty="0">
                <a:latin typeface="Georgia" panose="02040502050405020303" pitchFamily="18" charset="0"/>
              </a:rPr>
              <a:t>: 330-972-7663</a:t>
            </a:r>
            <a:br>
              <a:rPr lang="en-US" sz="3000" dirty="0">
                <a:latin typeface="Georgia" panose="02040502050405020303" pitchFamily="18" charset="0"/>
              </a:rPr>
            </a:br>
            <a:r>
              <a:rPr lang="en-US" sz="3000" dirty="0">
                <a:latin typeface="Georgia" panose="02040502050405020303" pitchFamily="18" charset="0"/>
              </a:rPr>
              <a:t>Fax: </a:t>
            </a:r>
            <a:r>
              <a:rPr lang="en-US" sz="3000" dirty="0" smtClean="0">
                <a:latin typeface="Georgia" panose="02040502050405020303" pitchFamily="18" charset="0"/>
              </a:rPr>
              <a:t>330-972-6475</a:t>
            </a:r>
          </a:p>
          <a:p>
            <a:r>
              <a:rPr lang="en-US" sz="3000" dirty="0">
                <a:latin typeface="Georgia" panose="02040502050405020303" pitchFamily="18" charset="0"/>
              </a:rPr>
              <a:t/>
            </a:r>
            <a:br>
              <a:rPr lang="en-US" sz="3000" dirty="0">
                <a:latin typeface="Georgia" panose="02040502050405020303" pitchFamily="18" charset="0"/>
              </a:rPr>
            </a:br>
            <a:r>
              <a:rPr lang="en-US" sz="3000" dirty="0" smtClean="0">
                <a:latin typeface="Georgia" panose="02040502050405020303" pitchFamily="18" charset="0"/>
                <a:hlinkClick r:id="rId3"/>
              </a:rPr>
              <a:t>gradsch@uakron.edu</a:t>
            </a:r>
            <a:endParaRPr lang="en-US" sz="3000" dirty="0">
              <a:solidFill>
                <a:srgbClr val="9C8D5A"/>
              </a:solidFill>
              <a:latin typeface="Georgia" panose="02040502050405020303" pitchFamily="18" charset="0"/>
              <a:cs typeface="Georgia"/>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3607" y="2256183"/>
            <a:ext cx="3936911" cy="2615234"/>
          </a:xfrm>
          <a:prstGeom prst="rect">
            <a:avLst/>
          </a:prstGeom>
        </p:spPr>
      </p:pic>
    </p:spTree>
    <p:extLst>
      <p:ext uri="{BB962C8B-B14F-4D97-AF65-F5344CB8AC3E}">
        <p14:creationId xmlns:p14="http://schemas.microsoft.com/office/powerpoint/2010/main" val="11633307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CM-1016-32800_GeneralPP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939799"/>
            <a:ext cx="8229600" cy="762001"/>
          </a:xfrm>
        </p:spPr>
        <p:txBody>
          <a:bodyPr anchor="b">
            <a:normAutofit/>
          </a:bodyPr>
          <a:lstStyle/>
          <a:p>
            <a:pPr algn="l"/>
            <a:r>
              <a:rPr lang="en-US" sz="3200" b="1" dirty="0" smtClean="0">
                <a:solidFill>
                  <a:srgbClr val="00002F"/>
                </a:solidFill>
                <a:latin typeface="Georgia"/>
                <a:cs typeface="Georgia"/>
              </a:rPr>
              <a:t>Who are we?</a:t>
            </a:r>
            <a:endParaRPr lang="en-US" sz="3200" b="1" dirty="0">
              <a:solidFill>
                <a:srgbClr val="00002F"/>
              </a:solidFill>
              <a:latin typeface="Georgia"/>
              <a:cs typeface="Georgia"/>
            </a:endParaRPr>
          </a:p>
        </p:txBody>
      </p:sp>
      <p:sp>
        <p:nvSpPr>
          <p:cNvPr id="3" name="Text Placeholder 2"/>
          <p:cNvSpPr>
            <a:spLocks noGrp="1"/>
          </p:cNvSpPr>
          <p:nvPr>
            <p:ph type="body" idx="1"/>
          </p:nvPr>
        </p:nvSpPr>
        <p:spPr>
          <a:xfrm>
            <a:off x="273325" y="4227952"/>
            <a:ext cx="8597349" cy="516466"/>
          </a:xfrm>
        </p:spPr>
        <p:txBody>
          <a:bodyPr anchor="b">
            <a:noAutofit/>
          </a:bodyPr>
          <a:lstStyle/>
          <a:p>
            <a:r>
              <a:rPr lang="en-US" sz="3000" dirty="0" smtClean="0">
                <a:latin typeface="Georgia" panose="02040502050405020303" pitchFamily="18" charset="0"/>
              </a:rPr>
              <a:t>Staff:</a:t>
            </a:r>
          </a:p>
          <a:p>
            <a:r>
              <a:rPr lang="en-US" sz="3000" dirty="0" smtClean="0">
                <a:solidFill>
                  <a:srgbClr val="9C8D5A"/>
                </a:solidFill>
                <a:latin typeface="Georgia" panose="02040502050405020303" pitchFamily="18" charset="0"/>
                <a:cs typeface="Georgia"/>
              </a:rPr>
              <a:t>Heather Blake – Curriculum support</a:t>
            </a:r>
          </a:p>
          <a:p>
            <a:r>
              <a:rPr lang="en-US" sz="3000" dirty="0" smtClean="0">
                <a:solidFill>
                  <a:srgbClr val="9C8D5A"/>
                </a:solidFill>
                <a:latin typeface="Georgia" panose="02040502050405020303" pitchFamily="18" charset="0"/>
                <a:cs typeface="Georgia"/>
              </a:rPr>
              <a:t>Karen Caldwell – GA Contracts</a:t>
            </a:r>
          </a:p>
          <a:p>
            <a:r>
              <a:rPr lang="en-US" sz="3000" dirty="0" err="1" smtClean="0">
                <a:solidFill>
                  <a:srgbClr val="9C8D5A"/>
                </a:solidFill>
                <a:latin typeface="Georgia" panose="02040502050405020303" pitchFamily="18" charset="0"/>
                <a:cs typeface="Georgia"/>
              </a:rPr>
              <a:t>Dr</a:t>
            </a:r>
            <a:r>
              <a:rPr lang="en-US" sz="3000" dirty="0" smtClean="0">
                <a:solidFill>
                  <a:srgbClr val="9C8D5A"/>
                </a:solidFill>
                <a:latin typeface="Georgia" panose="02040502050405020303" pitchFamily="18" charset="0"/>
                <a:cs typeface="Georgia"/>
              </a:rPr>
              <a:t> Karen Greene – Admission, Graduation</a:t>
            </a:r>
          </a:p>
          <a:p>
            <a:r>
              <a:rPr lang="en-US" sz="3000" dirty="0" smtClean="0">
                <a:solidFill>
                  <a:srgbClr val="9C8D5A"/>
                </a:solidFill>
                <a:latin typeface="Georgia" panose="02040502050405020303" pitchFamily="18" charset="0"/>
                <a:cs typeface="Georgia"/>
              </a:rPr>
              <a:t>Tanya Kauffman – General Support</a:t>
            </a:r>
            <a:endParaRPr lang="en-US" sz="3000" dirty="0">
              <a:solidFill>
                <a:srgbClr val="9C8D5A"/>
              </a:solidFill>
              <a:latin typeface="Georgia" panose="02040502050405020303" pitchFamily="18" charset="0"/>
              <a:cs typeface="Georgia"/>
            </a:endParaRPr>
          </a:p>
        </p:txBody>
      </p:sp>
    </p:spTree>
    <p:extLst>
      <p:ext uri="{BB962C8B-B14F-4D97-AF65-F5344CB8AC3E}">
        <p14:creationId xmlns:p14="http://schemas.microsoft.com/office/powerpoint/2010/main" val="25945884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CM-1016-32800_GeneralPP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939799"/>
            <a:ext cx="8229600" cy="762001"/>
          </a:xfrm>
        </p:spPr>
        <p:txBody>
          <a:bodyPr anchor="b">
            <a:normAutofit/>
          </a:bodyPr>
          <a:lstStyle/>
          <a:p>
            <a:pPr algn="l"/>
            <a:r>
              <a:rPr lang="en-US" sz="3200" b="1" dirty="0" smtClean="0">
                <a:solidFill>
                  <a:srgbClr val="00002F"/>
                </a:solidFill>
                <a:latin typeface="Georgia"/>
                <a:cs typeface="Georgia"/>
              </a:rPr>
              <a:t>About The University of Akron</a:t>
            </a:r>
            <a:endParaRPr lang="en-US" sz="3200" b="1" dirty="0">
              <a:solidFill>
                <a:srgbClr val="00002F"/>
              </a:solidFill>
              <a:latin typeface="Georgia"/>
              <a:cs typeface="Georgia"/>
            </a:endParaRPr>
          </a:p>
        </p:txBody>
      </p:sp>
      <p:sp>
        <p:nvSpPr>
          <p:cNvPr id="3" name="Text Placeholder 2"/>
          <p:cNvSpPr>
            <a:spLocks noGrp="1"/>
          </p:cNvSpPr>
          <p:nvPr>
            <p:ph type="body" idx="1"/>
          </p:nvPr>
        </p:nvSpPr>
        <p:spPr>
          <a:xfrm>
            <a:off x="2544416" y="5420507"/>
            <a:ext cx="5451613" cy="516466"/>
          </a:xfrm>
        </p:spPr>
        <p:txBody>
          <a:bodyPr anchor="b">
            <a:noAutofit/>
          </a:bodyPr>
          <a:lstStyle/>
          <a:p>
            <a:pPr>
              <a:spcBef>
                <a:spcPts val="0"/>
              </a:spcBef>
            </a:pPr>
            <a:r>
              <a:rPr lang="en-US" sz="3200" dirty="0">
                <a:latin typeface="Georgia" panose="02040502050405020303" pitchFamily="18" charset="0"/>
              </a:rPr>
              <a:t>Enrollment</a:t>
            </a:r>
          </a:p>
          <a:p>
            <a:pPr>
              <a:spcBef>
                <a:spcPts val="0"/>
              </a:spcBef>
            </a:pPr>
            <a:r>
              <a:rPr lang="en-US" sz="3200" dirty="0">
                <a:latin typeface="Georgia" panose="02040502050405020303" pitchFamily="18" charset="0"/>
              </a:rPr>
              <a:t>22,104 Total</a:t>
            </a:r>
          </a:p>
          <a:p>
            <a:pPr>
              <a:spcBef>
                <a:spcPts val="0"/>
              </a:spcBef>
            </a:pPr>
            <a:r>
              <a:rPr lang="en-US" sz="3200" dirty="0">
                <a:latin typeface="Georgia" panose="02040502050405020303" pitchFamily="18" charset="0"/>
              </a:rPr>
              <a:t>16,324 Full time</a:t>
            </a:r>
          </a:p>
          <a:p>
            <a:pPr>
              <a:spcBef>
                <a:spcPts val="0"/>
              </a:spcBef>
            </a:pPr>
            <a:r>
              <a:rPr lang="en-US" sz="3200" dirty="0">
                <a:latin typeface="Georgia" panose="02040502050405020303" pitchFamily="18" charset="0"/>
              </a:rPr>
              <a:t>5,780 Part time</a:t>
            </a:r>
          </a:p>
          <a:p>
            <a:pPr>
              <a:spcBef>
                <a:spcPts val="0"/>
              </a:spcBef>
            </a:pPr>
            <a:r>
              <a:rPr lang="en-US" sz="3200" dirty="0">
                <a:latin typeface="Georgia" panose="02040502050405020303" pitchFamily="18" charset="0"/>
              </a:rPr>
              <a:t> </a:t>
            </a:r>
          </a:p>
          <a:p>
            <a:pPr>
              <a:spcBef>
                <a:spcPts val="0"/>
              </a:spcBef>
            </a:pPr>
            <a:r>
              <a:rPr lang="en-US" sz="3200" dirty="0">
                <a:latin typeface="Georgia" panose="02040502050405020303" pitchFamily="18" charset="0"/>
              </a:rPr>
              <a:t>Graduate Enrollment</a:t>
            </a:r>
          </a:p>
          <a:p>
            <a:pPr>
              <a:spcBef>
                <a:spcPts val="0"/>
              </a:spcBef>
            </a:pPr>
            <a:r>
              <a:rPr lang="en-US" sz="3200" dirty="0">
                <a:latin typeface="Georgia" panose="02040502050405020303" pitchFamily="18" charset="0"/>
              </a:rPr>
              <a:t>2,857 Full time</a:t>
            </a:r>
          </a:p>
          <a:p>
            <a:pPr>
              <a:spcBef>
                <a:spcPts val="0"/>
              </a:spcBef>
            </a:pPr>
            <a:r>
              <a:rPr lang="en-US" sz="3200" dirty="0">
                <a:latin typeface="Georgia" panose="02040502050405020303" pitchFamily="18" charset="0"/>
              </a:rPr>
              <a:t>1,733 Part time</a:t>
            </a:r>
            <a:endParaRPr lang="en-US" sz="3000" dirty="0">
              <a:solidFill>
                <a:srgbClr val="9C8D5A"/>
              </a:solidFill>
              <a:latin typeface="Georgia" panose="02040502050405020303" pitchFamily="18" charset="0"/>
              <a:cs typeface="Georgia"/>
            </a:endParaRPr>
          </a:p>
        </p:txBody>
      </p:sp>
    </p:spTree>
    <p:extLst>
      <p:ext uri="{BB962C8B-B14F-4D97-AF65-F5344CB8AC3E}">
        <p14:creationId xmlns:p14="http://schemas.microsoft.com/office/powerpoint/2010/main" val="372749353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926</TotalTime>
  <Words>787</Words>
  <Application>Microsoft Office PowerPoint</Application>
  <PresentationFormat>On-screen Show (4:3)</PresentationFormat>
  <Paragraphs>310</Paragraphs>
  <Slides>34</Slides>
  <Notes>0</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New GA Orientation August 22, 2018           (Part I)</vt:lpstr>
      <vt:lpstr>PowerPoint Presentation</vt:lpstr>
      <vt:lpstr>Welcome from Dean Midha</vt:lpstr>
      <vt:lpstr>PowerPoint Presentation</vt:lpstr>
      <vt:lpstr>PowerPoint Presentation</vt:lpstr>
      <vt:lpstr>PowerPoint Presentation</vt:lpstr>
      <vt:lpstr>Where are we?</vt:lpstr>
      <vt:lpstr>Who are we?</vt:lpstr>
      <vt:lpstr>About The University of Akron</vt:lpstr>
      <vt:lpstr>About The University of Akron</vt:lpstr>
      <vt:lpstr>About The University of Akron</vt:lpstr>
      <vt:lpstr>Graduate Student Government</vt:lpstr>
      <vt:lpstr>Graduate Student Government</vt:lpstr>
      <vt:lpstr>How to get around?</vt:lpstr>
      <vt:lpstr>How to get around?</vt:lpstr>
      <vt:lpstr>How to get around?</vt:lpstr>
      <vt:lpstr>How to get around?</vt:lpstr>
      <vt:lpstr>How to get around?</vt:lpstr>
      <vt:lpstr>Recreational Activities</vt:lpstr>
      <vt:lpstr>Why you’re here - ACADEMICS</vt:lpstr>
      <vt:lpstr>ACADEMICS-</vt:lpstr>
      <vt:lpstr>ACADEMICS-</vt:lpstr>
      <vt:lpstr>ACADEMICS- </vt:lpstr>
      <vt:lpstr>ACADEMICS- </vt:lpstr>
      <vt:lpstr>Payroll- Eligibility  (Diane Shovestull)</vt:lpstr>
      <vt:lpstr>Payroll Forms</vt:lpstr>
      <vt:lpstr>PowerPoint Presentation</vt:lpstr>
      <vt:lpstr>PowerPoint Presentation</vt:lpstr>
      <vt:lpstr>PowerPoint Presentation</vt:lpstr>
      <vt:lpstr>PowerPoint Presentation</vt:lpstr>
      <vt:lpstr>SAVE Training</vt:lpstr>
      <vt:lpstr>PowerPoint Presentation</vt:lpstr>
      <vt:lpstr>PowerPoint Presentation</vt:lpstr>
      <vt:lpstr>PowerPoint Presentation</vt:lpstr>
    </vt:vector>
  </TitlesOfParts>
  <Company>University of Akron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Standard User</dc:creator>
  <cp:lastModifiedBy>Blake,Heather A</cp:lastModifiedBy>
  <cp:revision>101</cp:revision>
  <cp:lastPrinted>2015-06-05T13:13:34Z</cp:lastPrinted>
  <dcterms:created xsi:type="dcterms:W3CDTF">2015-06-03T17:53:09Z</dcterms:created>
  <dcterms:modified xsi:type="dcterms:W3CDTF">2018-08-22T16:44:58Z</dcterms:modified>
</cp:coreProperties>
</file>